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57" r:id="rId9"/>
    <p:sldId id="277" r:id="rId10"/>
    <p:sldId id="259" r:id="rId11"/>
    <p:sldId id="265" r:id="rId12"/>
    <p:sldId id="293" r:id="rId13"/>
    <p:sldId id="294" r:id="rId14"/>
    <p:sldId id="284" r:id="rId15"/>
    <p:sldId id="287" r:id="rId16"/>
    <p:sldId id="292" r:id="rId17"/>
    <p:sldId id="288" r:id="rId18"/>
    <p:sldId id="289" r:id="rId19"/>
    <p:sldId id="291" r:id="rId20"/>
    <p:sldId id="272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4F8"/>
    <a:srgbClr val="BD34F4"/>
    <a:srgbClr val="B800B8"/>
    <a:srgbClr val="E5AFFB"/>
    <a:srgbClr val="33CC33"/>
    <a:srgbClr val="960096"/>
    <a:srgbClr val="B204C4"/>
    <a:srgbClr val="FFE1FF"/>
    <a:srgbClr val="FFAFFF"/>
    <a:srgbClr val="FF4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883355435893902"/>
          <c:y val="2.340197092504737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Анализ педсостава по категориям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 -2</c:v>
                </c:pt>
                <c:pt idx="1">
                  <c:v>Первая - 14</c:v>
                </c:pt>
                <c:pt idx="2">
                  <c:v>Занимаемая должность - 4</c:v>
                </c:pt>
                <c:pt idx="3">
                  <c:v>Не аттестованы - 6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педсостава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Высшее - 18</c:v>
                </c:pt>
                <c:pt idx="1">
                  <c:v>Среднее - 8</c:v>
                </c:pt>
                <c:pt idx="2">
                  <c:v>Получают высшее - 4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90152747946258"/>
          <c:y val="0.24554440229907856"/>
          <c:w val="0.37426196169784892"/>
          <c:h val="0.6679487324757591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среднегородское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98.2</c:v>
                </c:pt>
                <c:pt idx="1">
                  <c:v>96.3</c:v>
                </c:pt>
                <c:pt idx="2">
                  <c:v>96.4</c:v>
                </c:pt>
                <c:pt idx="3">
                  <c:v>99.649999999999991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среднегородское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31.8</c:v>
                </c:pt>
                <c:pt idx="1">
                  <c:v>33.300000000000004</c:v>
                </c:pt>
                <c:pt idx="2">
                  <c:v>43.1</c:v>
                </c:pt>
                <c:pt idx="3">
                  <c:v>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70400"/>
        <c:axId val="128504960"/>
      </c:barChart>
      <c:catAx>
        <c:axId val="12847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8504960"/>
        <c:crosses val="autoZero"/>
        <c:auto val="1"/>
        <c:lblAlgn val="ctr"/>
        <c:lblOffset val="100"/>
        <c:noMultiLvlLbl val="0"/>
      </c:catAx>
      <c:valAx>
        <c:axId val="12850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470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92577-F54E-49F4-B207-71DEFDF25E99}" type="doc">
      <dgm:prSet loTypeId="urn:microsoft.com/office/officeart/2005/8/layout/hList6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68FC976-33AB-45BE-A049-E2351DFEDBCA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Начальная школа </a:t>
          </a:r>
        </a:p>
        <a:p>
          <a:r>
            <a:rPr lang="ru-RU" dirty="0" smtClean="0">
              <a:latin typeface="Georgia" pitchFamily="18" charset="0"/>
            </a:rPr>
            <a:t>189 обучающихся</a:t>
          </a:r>
          <a:endParaRPr lang="ru-RU" dirty="0">
            <a:latin typeface="Georgia" pitchFamily="18" charset="0"/>
          </a:endParaRPr>
        </a:p>
      </dgm:t>
    </dgm:pt>
    <dgm:pt modelId="{36C6AA3B-D6E0-48E8-A2EA-29A4FA80F881}" type="parTrans" cxnId="{88C02AE1-E516-4FAC-9557-BED253329B16}">
      <dgm:prSet/>
      <dgm:spPr/>
      <dgm:t>
        <a:bodyPr/>
        <a:lstStyle/>
        <a:p>
          <a:endParaRPr lang="ru-RU"/>
        </a:p>
      </dgm:t>
    </dgm:pt>
    <dgm:pt modelId="{F43ADB94-6AA5-4FA4-81CD-C76C342B4F0D}" type="sibTrans" cxnId="{88C02AE1-E516-4FAC-9557-BED253329B16}">
      <dgm:prSet/>
      <dgm:spPr/>
      <dgm:t>
        <a:bodyPr/>
        <a:lstStyle/>
        <a:p>
          <a:endParaRPr lang="ru-RU"/>
        </a:p>
      </dgm:t>
    </dgm:pt>
    <dgm:pt modelId="{88BA5405-8DF6-4A81-B341-5AA2057ED551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Средняя школа </a:t>
          </a:r>
        </a:p>
        <a:p>
          <a:r>
            <a:rPr lang="ru-RU" dirty="0" smtClean="0">
              <a:latin typeface="Georgia" pitchFamily="18" charset="0"/>
            </a:rPr>
            <a:t>177 обучающихся</a:t>
          </a:r>
          <a:endParaRPr lang="ru-RU" dirty="0">
            <a:latin typeface="Georgia" pitchFamily="18" charset="0"/>
          </a:endParaRPr>
        </a:p>
      </dgm:t>
    </dgm:pt>
    <dgm:pt modelId="{FD8BD540-C6F6-48F7-8549-D62A9CBE73A9}" type="parTrans" cxnId="{83EB7288-E0BB-4A35-A884-C67E3B8C0505}">
      <dgm:prSet/>
      <dgm:spPr/>
      <dgm:t>
        <a:bodyPr/>
        <a:lstStyle/>
        <a:p>
          <a:endParaRPr lang="ru-RU"/>
        </a:p>
      </dgm:t>
    </dgm:pt>
    <dgm:pt modelId="{DD3DF764-F0E2-47F6-8210-3BC88B56BD74}" type="sibTrans" cxnId="{83EB7288-E0BB-4A35-A884-C67E3B8C0505}">
      <dgm:prSet/>
      <dgm:spPr/>
      <dgm:t>
        <a:bodyPr/>
        <a:lstStyle/>
        <a:p>
          <a:endParaRPr lang="ru-RU"/>
        </a:p>
      </dgm:t>
    </dgm:pt>
    <dgm:pt modelId="{2128E88B-07A8-4E1B-89CF-9E0EB9ABF5B3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Старшая школа </a:t>
          </a:r>
        </a:p>
        <a:p>
          <a:r>
            <a:rPr lang="ru-RU" dirty="0" smtClean="0">
              <a:latin typeface="Georgia" pitchFamily="18" charset="0"/>
            </a:rPr>
            <a:t>11 обучающихся</a:t>
          </a:r>
          <a:endParaRPr lang="ru-RU" dirty="0">
            <a:latin typeface="Georgia" pitchFamily="18" charset="0"/>
          </a:endParaRPr>
        </a:p>
      </dgm:t>
    </dgm:pt>
    <dgm:pt modelId="{947CD042-B297-4CD7-903B-B4FE31724632}" type="parTrans" cxnId="{7FC2ACCD-F757-4DC2-8706-8E8EF1FD5327}">
      <dgm:prSet/>
      <dgm:spPr/>
      <dgm:t>
        <a:bodyPr/>
        <a:lstStyle/>
        <a:p>
          <a:endParaRPr lang="ru-RU"/>
        </a:p>
      </dgm:t>
    </dgm:pt>
    <dgm:pt modelId="{2242CE66-DF09-404A-9BCE-886A8D5A0562}" type="sibTrans" cxnId="{7FC2ACCD-F757-4DC2-8706-8E8EF1FD5327}">
      <dgm:prSet/>
      <dgm:spPr/>
      <dgm:t>
        <a:bodyPr/>
        <a:lstStyle/>
        <a:p>
          <a:endParaRPr lang="ru-RU"/>
        </a:p>
      </dgm:t>
    </dgm:pt>
    <dgm:pt modelId="{37FE5BA3-E659-4582-90B0-46A7D7BECB79}" type="pres">
      <dgm:prSet presAssocID="{61A92577-F54E-49F4-B207-71DEFDF25E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8B41E-9F33-4D9D-9ADF-2D187F53F140}" type="pres">
      <dgm:prSet presAssocID="{368FC976-33AB-45BE-A049-E2351DFEDB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CBF9F-F6A2-4E20-8666-A70BDC76C1C0}" type="pres">
      <dgm:prSet presAssocID="{F43ADB94-6AA5-4FA4-81CD-C76C342B4F0D}" presName="sibTrans" presStyleCnt="0"/>
      <dgm:spPr/>
    </dgm:pt>
    <dgm:pt modelId="{9B3ADFCA-5225-467A-AF22-506054360969}" type="pres">
      <dgm:prSet presAssocID="{88BA5405-8DF6-4A81-B341-5AA2057ED5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05950-6271-464D-ADB3-EEAE2EB7658D}" type="pres">
      <dgm:prSet presAssocID="{DD3DF764-F0E2-47F6-8210-3BC88B56BD74}" presName="sibTrans" presStyleCnt="0"/>
      <dgm:spPr/>
    </dgm:pt>
    <dgm:pt modelId="{A19A0948-3C81-49EA-80D3-A41755C41116}" type="pres">
      <dgm:prSet presAssocID="{2128E88B-07A8-4E1B-89CF-9E0EB9ABF5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BB62D3-9B22-443D-B8A7-205F22E2E722}" type="presOf" srcId="{88BA5405-8DF6-4A81-B341-5AA2057ED551}" destId="{9B3ADFCA-5225-467A-AF22-506054360969}" srcOrd="0" destOrd="0" presId="urn:microsoft.com/office/officeart/2005/8/layout/hList6"/>
    <dgm:cxn modelId="{7FC2ACCD-F757-4DC2-8706-8E8EF1FD5327}" srcId="{61A92577-F54E-49F4-B207-71DEFDF25E99}" destId="{2128E88B-07A8-4E1B-89CF-9E0EB9ABF5B3}" srcOrd="2" destOrd="0" parTransId="{947CD042-B297-4CD7-903B-B4FE31724632}" sibTransId="{2242CE66-DF09-404A-9BCE-886A8D5A0562}"/>
    <dgm:cxn modelId="{0961FAC3-BD0C-4609-86D9-64B7D8AD5BDA}" type="presOf" srcId="{368FC976-33AB-45BE-A049-E2351DFEDBCA}" destId="{4518B41E-9F33-4D9D-9ADF-2D187F53F140}" srcOrd="0" destOrd="0" presId="urn:microsoft.com/office/officeart/2005/8/layout/hList6"/>
    <dgm:cxn modelId="{4C6A4BE2-0060-48B5-8F69-0786D064E753}" type="presOf" srcId="{61A92577-F54E-49F4-B207-71DEFDF25E99}" destId="{37FE5BA3-E659-4582-90B0-46A7D7BECB79}" srcOrd="0" destOrd="0" presId="urn:microsoft.com/office/officeart/2005/8/layout/hList6"/>
    <dgm:cxn modelId="{75C61AAA-BED2-4B43-9A5A-99B7695B52CA}" type="presOf" srcId="{2128E88B-07A8-4E1B-89CF-9E0EB9ABF5B3}" destId="{A19A0948-3C81-49EA-80D3-A41755C41116}" srcOrd="0" destOrd="0" presId="urn:microsoft.com/office/officeart/2005/8/layout/hList6"/>
    <dgm:cxn modelId="{88C02AE1-E516-4FAC-9557-BED253329B16}" srcId="{61A92577-F54E-49F4-B207-71DEFDF25E99}" destId="{368FC976-33AB-45BE-A049-E2351DFEDBCA}" srcOrd="0" destOrd="0" parTransId="{36C6AA3B-D6E0-48E8-A2EA-29A4FA80F881}" sibTransId="{F43ADB94-6AA5-4FA4-81CD-C76C342B4F0D}"/>
    <dgm:cxn modelId="{83EB7288-E0BB-4A35-A884-C67E3B8C0505}" srcId="{61A92577-F54E-49F4-B207-71DEFDF25E99}" destId="{88BA5405-8DF6-4A81-B341-5AA2057ED551}" srcOrd="1" destOrd="0" parTransId="{FD8BD540-C6F6-48F7-8549-D62A9CBE73A9}" sibTransId="{DD3DF764-F0E2-47F6-8210-3BC88B56BD74}"/>
    <dgm:cxn modelId="{0BF53E8B-2FD2-46B4-9460-E8C85098D14B}" type="presParOf" srcId="{37FE5BA3-E659-4582-90B0-46A7D7BECB79}" destId="{4518B41E-9F33-4D9D-9ADF-2D187F53F140}" srcOrd="0" destOrd="0" presId="urn:microsoft.com/office/officeart/2005/8/layout/hList6"/>
    <dgm:cxn modelId="{6D49F89A-CE1C-4C30-A4D6-E5C1AD77E0D3}" type="presParOf" srcId="{37FE5BA3-E659-4582-90B0-46A7D7BECB79}" destId="{90ACBF9F-F6A2-4E20-8666-A70BDC76C1C0}" srcOrd="1" destOrd="0" presId="urn:microsoft.com/office/officeart/2005/8/layout/hList6"/>
    <dgm:cxn modelId="{A0B3D940-993C-455D-83C7-D0F1C2CE5104}" type="presParOf" srcId="{37FE5BA3-E659-4582-90B0-46A7D7BECB79}" destId="{9B3ADFCA-5225-467A-AF22-506054360969}" srcOrd="2" destOrd="0" presId="urn:microsoft.com/office/officeart/2005/8/layout/hList6"/>
    <dgm:cxn modelId="{44651B94-11BB-471D-99E9-D0308512B834}" type="presParOf" srcId="{37FE5BA3-E659-4582-90B0-46A7D7BECB79}" destId="{E7E05950-6271-464D-ADB3-EEAE2EB7658D}" srcOrd="3" destOrd="0" presId="urn:microsoft.com/office/officeart/2005/8/layout/hList6"/>
    <dgm:cxn modelId="{7C578A00-C007-4FD0-97FA-A7FAF9E03421}" type="presParOf" srcId="{37FE5BA3-E659-4582-90B0-46A7D7BECB79}" destId="{A19A0948-3C81-49EA-80D3-A41755C4111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D3CCA-7D62-4D64-ACA3-57B68361F828}" type="doc">
      <dgm:prSet loTypeId="urn:microsoft.com/office/officeart/2005/8/layout/chevron2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094068-96F4-4050-8183-BCB06FCC6A29}">
      <dgm:prSet phldrT="[Текст]"/>
      <dgm:spPr>
        <a:solidFill>
          <a:srgbClr val="FF4B4B"/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Цель:</a:t>
          </a:r>
          <a:endParaRPr lang="ru-RU" b="1" dirty="0">
            <a:latin typeface="Georgia" pitchFamily="18" charset="0"/>
          </a:endParaRPr>
        </a:p>
      </dgm:t>
    </dgm:pt>
    <dgm:pt modelId="{E70A0B72-222F-4720-A807-AE871B87F126}" type="parTrans" cxnId="{D0E67D07-933B-48D7-BEC5-F4B0AFEF4F06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1841DD0C-F7AC-4C84-8967-197662292ADA}" type="sibTrans" cxnId="{D0E67D07-933B-48D7-BEC5-F4B0AFEF4F06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8B65C316-91DB-4A9B-8810-6042C40D30B4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Задачи:</a:t>
          </a:r>
          <a:endParaRPr lang="ru-RU" b="1" dirty="0">
            <a:latin typeface="Georgia" pitchFamily="18" charset="0"/>
          </a:endParaRPr>
        </a:p>
      </dgm:t>
    </dgm:pt>
    <dgm:pt modelId="{936106D6-4E55-4A3F-8B8E-E56145D9ECAE}" type="parTrans" cxnId="{C522976A-4C27-44E8-A14E-8C808E35D68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E7339E3-55FE-49A8-BE57-006D2BF2E489}" type="sibTrans" cxnId="{C522976A-4C27-44E8-A14E-8C808E35D68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9FD4B0B0-9928-4C99-B17C-F2DBFC570DD2}">
      <dgm:prSet phldrT="[Текст]" custT="1"/>
      <dgm:spPr>
        <a:ln w="19050">
          <a:solidFill>
            <a:srgbClr val="92D050"/>
          </a:solidFill>
        </a:ln>
      </dgm:spPr>
      <dgm:t>
        <a:bodyPr/>
        <a:lstStyle/>
        <a:p>
          <a:endParaRPr lang="ru-RU" sz="1400" dirty="0">
            <a:latin typeface="Georgia" pitchFamily="18" charset="0"/>
          </a:endParaRPr>
        </a:p>
      </dgm:t>
    </dgm:pt>
    <dgm:pt modelId="{D9E18C0D-97F9-46BB-88AE-08B7EE6ADBB6}" type="parTrans" cxnId="{D81E4F29-22CA-4DEB-8D2F-C329A0C261A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0A631C76-8A35-44F4-AC4C-BB7BE6C9D06C}" type="sibTrans" cxnId="{D81E4F29-22CA-4DEB-8D2F-C329A0C261A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FFB5C262-E97D-493E-9D91-C0DF40A8BBD9}">
      <dgm:prSet phldrT="[Текст]" custT="1"/>
      <dgm:spPr>
        <a:ln w="19050">
          <a:solidFill>
            <a:srgbClr val="FF4B4B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 в  образовательном  пространстве  школы основных мероприятий модернизации образования и создание  условий  для  повышения  качества и  доступности общего и дополнительного образования для обучающихся с разными образовательными потребностями.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77C41-DE39-4B67-B262-FEB98A5CED6B}" type="parTrans" cxnId="{132E79AF-4D91-4156-880D-9F94CBFEDA0B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7554B5F3-2508-4449-830C-68AE477460C5}" type="sibTrans" cxnId="{132E79AF-4D91-4156-880D-9F94CBFEDA0B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316C95E7-EDF2-4057-817E-6D85B64B0CA3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CE2D9680-F336-4E67-B800-5A7C11ABEDA1}" type="parTrans" cxnId="{D0F74E35-5EAA-4463-A429-2569D7626D9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2D69541-2EAF-4BCD-82ED-0F5BDC591B1A}" type="sibTrans" cxnId="{D0F74E35-5EAA-4463-A429-2569D7626D9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99384E0-2E39-476C-9E69-688F2221CB15}">
      <dgm:prSet custT="1"/>
      <dgm:spPr>
        <a:ln w="19050">
          <a:solidFill>
            <a:srgbClr val="FF9999"/>
          </a:solidFill>
        </a:ln>
      </dgm:spPr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оздать условия для выявления и реализации индивидуальных возможностей каждого ребенка, его самоопределения путем диагностирования, вовлечения во внеурочную деятельность, оказания ему психолого-педагогической поддержки в личностном становлении. </a:t>
          </a:r>
          <a:endParaRPr lang="ru-RU" sz="1600" dirty="0">
            <a:latin typeface="Georgia" pitchFamily="18" charset="0"/>
          </a:endParaRPr>
        </a:p>
      </dgm:t>
    </dgm:pt>
    <dgm:pt modelId="{98A2DBEA-4505-46A7-B761-5DFE31E1F886}" type="parTrans" cxnId="{94BA188F-C0F5-4AF0-B879-43083C3C452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D20B3602-77DF-4B2E-AE36-F0C17353C55E}" type="sibTrans" cxnId="{94BA188F-C0F5-4AF0-B879-43083C3C452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C147BF2A-C0B6-41D3-A9DB-8DBF7F33761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учебно-воспитательный процесс, систему психолого-педагогического сопровождения и межведомственного взаимодействия.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C9DF1-727B-46D0-A9D1-A6955D1287DD}" type="parTrans" cxnId="{65C09651-8229-4F16-9F57-631F8B0D8D63}">
      <dgm:prSet/>
      <dgm:spPr/>
      <dgm:t>
        <a:bodyPr/>
        <a:lstStyle/>
        <a:p>
          <a:endParaRPr lang="ru-RU"/>
        </a:p>
      </dgm:t>
    </dgm:pt>
    <dgm:pt modelId="{5EF08FDA-9406-4B5D-BB76-7DDBC721F061}" type="sibTrans" cxnId="{65C09651-8229-4F16-9F57-631F8B0D8D63}">
      <dgm:prSet/>
      <dgm:spPr/>
      <dgm:t>
        <a:bodyPr/>
        <a:lstStyle/>
        <a:p>
          <a:endParaRPr lang="ru-RU"/>
        </a:p>
      </dgm:t>
    </dgm:pt>
    <dgm:pt modelId="{84E09895-566B-4C9D-8802-98B58D8F8BB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доступность и высокое качество образования путём эффективного использования кадровых, материально-технических ресурсов образовательной организации.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02095-B8CF-4D25-BD9A-D3D515CC4E65}" type="sibTrans" cxnId="{7B6E9571-3D41-4A82-B43E-22E85180C671}">
      <dgm:prSet/>
      <dgm:spPr/>
      <dgm:t>
        <a:bodyPr/>
        <a:lstStyle/>
        <a:p>
          <a:endParaRPr lang="ru-RU"/>
        </a:p>
      </dgm:t>
    </dgm:pt>
    <dgm:pt modelId="{C7E881C8-2FF6-406F-9F0C-A7010049113B}" type="parTrans" cxnId="{7B6E9571-3D41-4A82-B43E-22E85180C671}">
      <dgm:prSet/>
      <dgm:spPr/>
      <dgm:t>
        <a:bodyPr/>
        <a:lstStyle/>
        <a:p>
          <a:endParaRPr lang="ru-RU"/>
        </a:p>
      </dgm:t>
    </dgm:pt>
    <dgm:pt modelId="{1EB88974-17AC-4B95-ACB8-65E2CE4E0DA9}" type="pres">
      <dgm:prSet presAssocID="{036D3CCA-7D62-4D64-ACA3-57B68361F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FA11A-C221-4D01-B6AD-1AE0A3A44494}" type="pres">
      <dgm:prSet presAssocID="{D8094068-96F4-4050-8183-BCB06FCC6A29}" presName="composite" presStyleCnt="0"/>
      <dgm:spPr/>
    </dgm:pt>
    <dgm:pt modelId="{B3ACF185-B779-4B0F-9519-0D891B6A9E64}" type="pres">
      <dgm:prSet presAssocID="{D8094068-96F4-4050-8183-BCB06FCC6A29}" presName="parentText" presStyleLbl="alignNode1" presStyleIdx="0" presStyleCnt="4" custLinFactX="-12302" custLinFactNeighborX="-100000" custLinFactNeighborY="-74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2D967-3BC7-4F82-ADA6-58FFE02DCF77}" type="pres">
      <dgm:prSet presAssocID="{D8094068-96F4-4050-8183-BCB06FCC6A29}" presName="descendantText" presStyleLbl="alignAcc1" presStyleIdx="0" presStyleCnt="4" custScaleY="160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19BA1-8041-4EA1-8244-E915C880A931}" type="pres">
      <dgm:prSet presAssocID="{1841DD0C-F7AC-4C84-8967-197662292ADA}" presName="sp" presStyleCnt="0"/>
      <dgm:spPr/>
    </dgm:pt>
    <dgm:pt modelId="{71FCFAD6-4D4A-4401-97A2-648DEB679059}" type="pres">
      <dgm:prSet presAssocID="{8B65C316-91DB-4A9B-8810-6042C40D30B4}" presName="composite" presStyleCnt="0"/>
      <dgm:spPr/>
    </dgm:pt>
    <dgm:pt modelId="{8880284B-35E1-4A7C-837C-3C12C292CEAF}" type="pres">
      <dgm:prSet presAssocID="{8B65C316-91DB-4A9B-8810-6042C40D30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B272-C97F-4932-AFFE-D6892E07185D}" type="pres">
      <dgm:prSet presAssocID="{8B65C316-91DB-4A9B-8810-6042C40D30B4}" presName="descendantText" presStyleLbl="alignAcc1" presStyleIdx="1" presStyleCnt="4" custScaleY="143159" custLinFactNeighborX="-571" custLinFactNeighborY="-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81B85-66D7-4B1F-A370-3B41067BFF4D}" type="pres">
      <dgm:prSet presAssocID="{2E7339E3-55FE-49A8-BE57-006D2BF2E489}" presName="sp" presStyleCnt="0"/>
      <dgm:spPr/>
    </dgm:pt>
    <dgm:pt modelId="{7E4537AF-A097-4BB7-B7F6-0FC5B55EDE85}" type="pres">
      <dgm:prSet presAssocID="{9FD4B0B0-9928-4C99-B17C-F2DBFC570DD2}" presName="composite" presStyleCnt="0"/>
      <dgm:spPr/>
    </dgm:pt>
    <dgm:pt modelId="{D93A32FB-1942-47E1-BED3-2AFEC147A913}" type="pres">
      <dgm:prSet presAssocID="{9FD4B0B0-9928-4C99-B17C-F2DBFC570DD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5D9A4-FC92-40D7-BD87-6F425016C5EC}" type="pres">
      <dgm:prSet presAssocID="{9FD4B0B0-9928-4C99-B17C-F2DBFC570DD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FF032-D007-47F9-A1B9-8C2BAA22FCD6}" type="pres">
      <dgm:prSet presAssocID="{0A631C76-8A35-44F4-AC4C-BB7BE6C9D06C}" presName="sp" presStyleCnt="0"/>
      <dgm:spPr/>
    </dgm:pt>
    <dgm:pt modelId="{88484898-EFCE-44F9-9213-E1171507E1BF}" type="pres">
      <dgm:prSet presAssocID="{316C95E7-EDF2-4057-817E-6D85B64B0CA3}" presName="composite" presStyleCnt="0"/>
      <dgm:spPr/>
    </dgm:pt>
    <dgm:pt modelId="{135B852B-8806-4073-AE99-F98ECFE58776}" type="pres">
      <dgm:prSet presAssocID="{316C95E7-EDF2-4057-817E-6D85B64B0CA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41ED3-C445-4A47-B3BA-DC3B7986B2C9}" type="pres">
      <dgm:prSet presAssocID="{316C95E7-EDF2-4057-817E-6D85B64B0CA3}" presName="descendantText" presStyleLbl="alignAcc1" presStyleIdx="3" presStyleCnt="4" custScaleY="10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97DD3-F502-441D-AAD9-9A4085992619}" type="presOf" srcId="{8B65C316-91DB-4A9B-8810-6042C40D30B4}" destId="{8880284B-35E1-4A7C-837C-3C12C292CEAF}" srcOrd="0" destOrd="0" presId="urn:microsoft.com/office/officeart/2005/8/layout/chevron2"/>
    <dgm:cxn modelId="{D0E67D07-933B-48D7-BEC5-F4B0AFEF4F06}" srcId="{036D3CCA-7D62-4D64-ACA3-57B68361F828}" destId="{D8094068-96F4-4050-8183-BCB06FCC6A29}" srcOrd="0" destOrd="0" parTransId="{E70A0B72-222F-4720-A807-AE871B87F126}" sibTransId="{1841DD0C-F7AC-4C84-8967-197662292ADA}"/>
    <dgm:cxn modelId="{7B6E9571-3D41-4A82-B43E-22E85180C671}" srcId="{8B65C316-91DB-4A9B-8810-6042C40D30B4}" destId="{84E09895-566B-4C9D-8802-98B58D8F8BB9}" srcOrd="0" destOrd="0" parTransId="{C7E881C8-2FF6-406F-9F0C-A7010049113B}" sibTransId="{A7E02095-B8CF-4D25-BD9A-D3D515CC4E65}"/>
    <dgm:cxn modelId="{28830340-0254-40AB-B8BD-C99FAB347DFB}" type="presOf" srcId="{316C95E7-EDF2-4057-817E-6D85B64B0CA3}" destId="{135B852B-8806-4073-AE99-F98ECFE58776}" srcOrd="0" destOrd="0" presId="urn:microsoft.com/office/officeart/2005/8/layout/chevron2"/>
    <dgm:cxn modelId="{B18109BF-3B53-47C5-9211-6BDBEC2EB8DB}" type="presOf" srcId="{FFB5C262-E97D-493E-9D91-C0DF40A8BBD9}" destId="{CAA2D967-3BC7-4F82-ADA6-58FFE02DCF77}" srcOrd="0" destOrd="0" presId="urn:microsoft.com/office/officeart/2005/8/layout/chevron2"/>
    <dgm:cxn modelId="{FC2AEDDF-228D-4BE3-9BE1-41915535CE48}" type="presOf" srcId="{D8094068-96F4-4050-8183-BCB06FCC6A29}" destId="{B3ACF185-B779-4B0F-9519-0D891B6A9E64}" srcOrd="0" destOrd="0" presId="urn:microsoft.com/office/officeart/2005/8/layout/chevron2"/>
    <dgm:cxn modelId="{132E79AF-4D91-4156-880D-9F94CBFEDA0B}" srcId="{D8094068-96F4-4050-8183-BCB06FCC6A29}" destId="{FFB5C262-E97D-493E-9D91-C0DF40A8BBD9}" srcOrd="0" destOrd="0" parTransId="{BE177C41-DE39-4B67-B262-FEB98A5CED6B}" sibTransId="{7554B5F3-2508-4449-830C-68AE477460C5}"/>
    <dgm:cxn modelId="{C1070779-C26B-4303-BB1F-60300C2D52B5}" type="presOf" srcId="{299384E0-2E39-476C-9E69-688F2221CB15}" destId="{DBD41ED3-C445-4A47-B3BA-DC3B7986B2C9}" srcOrd="0" destOrd="0" presId="urn:microsoft.com/office/officeart/2005/8/layout/chevron2"/>
    <dgm:cxn modelId="{83D1F924-C92A-4482-A23F-B54A30843819}" type="presOf" srcId="{C147BF2A-C0B6-41D3-A9DB-8DBF7F337619}" destId="{4645D9A4-FC92-40D7-BD87-6F425016C5EC}" srcOrd="0" destOrd="0" presId="urn:microsoft.com/office/officeart/2005/8/layout/chevron2"/>
    <dgm:cxn modelId="{C558475D-614A-4A3D-9857-BAA61BF24B00}" type="presOf" srcId="{036D3CCA-7D62-4D64-ACA3-57B68361F828}" destId="{1EB88974-17AC-4B95-ACB8-65E2CE4E0DA9}" srcOrd="0" destOrd="0" presId="urn:microsoft.com/office/officeart/2005/8/layout/chevron2"/>
    <dgm:cxn modelId="{522EB805-B712-4EAB-A10B-CDF69594A760}" type="presOf" srcId="{9FD4B0B0-9928-4C99-B17C-F2DBFC570DD2}" destId="{D93A32FB-1942-47E1-BED3-2AFEC147A913}" srcOrd="0" destOrd="0" presId="urn:microsoft.com/office/officeart/2005/8/layout/chevron2"/>
    <dgm:cxn modelId="{221914A3-CB06-4823-AC4F-D751AB7660F3}" type="presOf" srcId="{84E09895-566B-4C9D-8802-98B58D8F8BB9}" destId="{E805B272-C97F-4932-AFFE-D6892E07185D}" srcOrd="0" destOrd="0" presId="urn:microsoft.com/office/officeart/2005/8/layout/chevron2"/>
    <dgm:cxn modelId="{D81E4F29-22CA-4DEB-8D2F-C329A0C261AF}" srcId="{036D3CCA-7D62-4D64-ACA3-57B68361F828}" destId="{9FD4B0B0-9928-4C99-B17C-F2DBFC570DD2}" srcOrd="2" destOrd="0" parTransId="{D9E18C0D-97F9-46BB-88AE-08B7EE6ADBB6}" sibTransId="{0A631C76-8A35-44F4-AC4C-BB7BE6C9D06C}"/>
    <dgm:cxn modelId="{D0F74E35-5EAA-4463-A429-2569D7626D90}" srcId="{036D3CCA-7D62-4D64-ACA3-57B68361F828}" destId="{316C95E7-EDF2-4057-817E-6D85B64B0CA3}" srcOrd="3" destOrd="0" parTransId="{CE2D9680-F336-4E67-B800-5A7C11ABEDA1}" sibTransId="{22D69541-2EAF-4BCD-82ED-0F5BDC591B1A}"/>
    <dgm:cxn modelId="{C522976A-4C27-44E8-A14E-8C808E35D68F}" srcId="{036D3CCA-7D62-4D64-ACA3-57B68361F828}" destId="{8B65C316-91DB-4A9B-8810-6042C40D30B4}" srcOrd="1" destOrd="0" parTransId="{936106D6-4E55-4A3F-8B8E-E56145D9ECAE}" sibTransId="{2E7339E3-55FE-49A8-BE57-006D2BF2E489}"/>
    <dgm:cxn modelId="{65C09651-8229-4F16-9F57-631F8B0D8D63}" srcId="{9FD4B0B0-9928-4C99-B17C-F2DBFC570DD2}" destId="{C147BF2A-C0B6-41D3-A9DB-8DBF7F337619}" srcOrd="0" destOrd="0" parTransId="{BDBC9DF1-727B-46D0-A9D1-A6955D1287DD}" sibTransId="{5EF08FDA-9406-4B5D-BB76-7DDBC721F061}"/>
    <dgm:cxn modelId="{94BA188F-C0F5-4AF0-B879-43083C3C4525}" srcId="{316C95E7-EDF2-4057-817E-6D85B64B0CA3}" destId="{299384E0-2E39-476C-9E69-688F2221CB15}" srcOrd="0" destOrd="0" parTransId="{98A2DBEA-4505-46A7-B761-5DFE31E1F886}" sibTransId="{D20B3602-77DF-4B2E-AE36-F0C17353C55E}"/>
    <dgm:cxn modelId="{276B3A31-26C8-452F-824C-0C08E74FE5A3}" type="presParOf" srcId="{1EB88974-17AC-4B95-ACB8-65E2CE4E0DA9}" destId="{538FA11A-C221-4D01-B6AD-1AE0A3A44494}" srcOrd="0" destOrd="0" presId="urn:microsoft.com/office/officeart/2005/8/layout/chevron2"/>
    <dgm:cxn modelId="{BB962741-D9D1-4F7B-84DA-AC6D65526F3F}" type="presParOf" srcId="{538FA11A-C221-4D01-B6AD-1AE0A3A44494}" destId="{B3ACF185-B779-4B0F-9519-0D891B6A9E64}" srcOrd="0" destOrd="0" presId="urn:microsoft.com/office/officeart/2005/8/layout/chevron2"/>
    <dgm:cxn modelId="{C0A6BD4D-0D4A-4BAC-940B-305D1216A6AB}" type="presParOf" srcId="{538FA11A-C221-4D01-B6AD-1AE0A3A44494}" destId="{CAA2D967-3BC7-4F82-ADA6-58FFE02DCF77}" srcOrd="1" destOrd="0" presId="urn:microsoft.com/office/officeart/2005/8/layout/chevron2"/>
    <dgm:cxn modelId="{AE143DCD-8182-4F38-A849-9CAD522CEB24}" type="presParOf" srcId="{1EB88974-17AC-4B95-ACB8-65E2CE4E0DA9}" destId="{0FD19BA1-8041-4EA1-8244-E915C880A931}" srcOrd="1" destOrd="0" presId="urn:microsoft.com/office/officeart/2005/8/layout/chevron2"/>
    <dgm:cxn modelId="{27D09314-C067-4A42-B987-C2186147B57C}" type="presParOf" srcId="{1EB88974-17AC-4B95-ACB8-65E2CE4E0DA9}" destId="{71FCFAD6-4D4A-4401-97A2-648DEB679059}" srcOrd="2" destOrd="0" presId="urn:microsoft.com/office/officeart/2005/8/layout/chevron2"/>
    <dgm:cxn modelId="{4419AD6F-9BA7-4FBC-B340-FAFBC44D5513}" type="presParOf" srcId="{71FCFAD6-4D4A-4401-97A2-648DEB679059}" destId="{8880284B-35E1-4A7C-837C-3C12C292CEAF}" srcOrd="0" destOrd="0" presId="urn:microsoft.com/office/officeart/2005/8/layout/chevron2"/>
    <dgm:cxn modelId="{856D3E33-2D04-44D5-961E-413FA46D4FEE}" type="presParOf" srcId="{71FCFAD6-4D4A-4401-97A2-648DEB679059}" destId="{E805B272-C97F-4932-AFFE-D6892E07185D}" srcOrd="1" destOrd="0" presId="urn:microsoft.com/office/officeart/2005/8/layout/chevron2"/>
    <dgm:cxn modelId="{96159657-CD10-41C1-80B6-8347F5151294}" type="presParOf" srcId="{1EB88974-17AC-4B95-ACB8-65E2CE4E0DA9}" destId="{AEC81B85-66D7-4B1F-A370-3B41067BFF4D}" srcOrd="3" destOrd="0" presId="urn:microsoft.com/office/officeart/2005/8/layout/chevron2"/>
    <dgm:cxn modelId="{9B6CE15F-0C45-4074-8CDD-4AC5C9AF8472}" type="presParOf" srcId="{1EB88974-17AC-4B95-ACB8-65E2CE4E0DA9}" destId="{7E4537AF-A097-4BB7-B7F6-0FC5B55EDE85}" srcOrd="4" destOrd="0" presId="urn:microsoft.com/office/officeart/2005/8/layout/chevron2"/>
    <dgm:cxn modelId="{FBDC73E6-EC70-4FAC-BB65-EB7480DDDF4E}" type="presParOf" srcId="{7E4537AF-A097-4BB7-B7F6-0FC5B55EDE85}" destId="{D93A32FB-1942-47E1-BED3-2AFEC147A913}" srcOrd="0" destOrd="0" presId="urn:microsoft.com/office/officeart/2005/8/layout/chevron2"/>
    <dgm:cxn modelId="{3C12237E-BB7C-455F-A8EE-108AF089A56B}" type="presParOf" srcId="{7E4537AF-A097-4BB7-B7F6-0FC5B55EDE85}" destId="{4645D9A4-FC92-40D7-BD87-6F425016C5EC}" srcOrd="1" destOrd="0" presId="urn:microsoft.com/office/officeart/2005/8/layout/chevron2"/>
    <dgm:cxn modelId="{161A4A1A-A9A5-4747-BA3E-D2D4C12826E6}" type="presParOf" srcId="{1EB88974-17AC-4B95-ACB8-65E2CE4E0DA9}" destId="{B76FF032-D007-47F9-A1B9-8C2BAA22FCD6}" srcOrd="5" destOrd="0" presId="urn:microsoft.com/office/officeart/2005/8/layout/chevron2"/>
    <dgm:cxn modelId="{D0036044-6229-456D-A296-47FC90416016}" type="presParOf" srcId="{1EB88974-17AC-4B95-ACB8-65E2CE4E0DA9}" destId="{88484898-EFCE-44F9-9213-E1171507E1BF}" srcOrd="6" destOrd="0" presId="urn:microsoft.com/office/officeart/2005/8/layout/chevron2"/>
    <dgm:cxn modelId="{B18C56C9-8A37-410B-8BD9-4C3B43733B47}" type="presParOf" srcId="{88484898-EFCE-44F9-9213-E1171507E1BF}" destId="{135B852B-8806-4073-AE99-F98ECFE58776}" srcOrd="0" destOrd="0" presId="urn:microsoft.com/office/officeart/2005/8/layout/chevron2"/>
    <dgm:cxn modelId="{3C471E1B-DE6F-4CF6-A365-4594255B57B1}" type="presParOf" srcId="{88484898-EFCE-44F9-9213-E1171507E1BF}" destId="{DBD41ED3-C445-4A47-B3BA-DC3B7986B2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D3CCA-7D62-4D64-ACA3-57B68361F828}" type="doc">
      <dgm:prSet loTypeId="urn:microsoft.com/office/officeart/2005/8/layout/chevron2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094068-96F4-4050-8183-BCB06FCC6A29}">
      <dgm:prSet phldrT="[Текст]"/>
      <dgm:spPr>
        <a:solidFill>
          <a:srgbClr val="FF4B4B"/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Цель:</a:t>
          </a:r>
          <a:endParaRPr lang="ru-RU" b="1" dirty="0">
            <a:latin typeface="Georgia" pitchFamily="18" charset="0"/>
          </a:endParaRPr>
        </a:p>
      </dgm:t>
    </dgm:pt>
    <dgm:pt modelId="{E70A0B72-222F-4720-A807-AE871B87F126}" type="parTrans" cxnId="{D0E67D07-933B-48D7-BEC5-F4B0AFEF4F06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1841DD0C-F7AC-4C84-8967-197662292ADA}" type="sibTrans" cxnId="{D0E67D07-933B-48D7-BEC5-F4B0AFEF4F06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8B65C316-91DB-4A9B-8810-6042C40D30B4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Задачи:</a:t>
          </a:r>
          <a:endParaRPr lang="ru-RU" b="1" dirty="0">
            <a:latin typeface="Georgia" pitchFamily="18" charset="0"/>
          </a:endParaRPr>
        </a:p>
      </dgm:t>
    </dgm:pt>
    <dgm:pt modelId="{936106D6-4E55-4A3F-8B8E-E56145D9ECAE}" type="parTrans" cxnId="{C522976A-4C27-44E8-A14E-8C808E35D68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E7339E3-55FE-49A8-BE57-006D2BF2E489}" type="sibTrans" cxnId="{C522976A-4C27-44E8-A14E-8C808E35D68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9FD4B0B0-9928-4C99-B17C-F2DBFC570DD2}">
      <dgm:prSet phldrT="[Текст]" custT="1"/>
      <dgm:spPr>
        <a:ln w="19050">
          <a:solidFill>
            <a:srgbClr val="92D050"/>
          </a:solidFill>
        </a:ln>
      </dgm:spPr>
      <dgm:t>
        <a:bodyPr/>
        <a:lstStyle/>
        <a:p>
          <a:endParaRPr lang="ru-RU" sz="1400" dirty="0">
            <a:latin typeface="Georgia" pitchFamily="18" charset="0"/>
          </a:endParaRPr>
        </a:p>
      </dgm:t>
    </dgm:pt>
    <dgm:pt modelId="{D9E18C0D-97F9-46BB-88AE-08B7EE6ADBB6}" type="parTrans" cxnId="{D81E4F29-22CA-4DEB-8D2F-C329A0C261A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0A631C76-8A35-44F4-AC4C-BB7BE6C9D06C}" type="sibTrans" cxnId="{D81E4F29-22CA-4DEB-8D2F-C329A0C261AF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FFB5C262-E97D-493E-9D91-C0DF40A8BBD9}">
      <dgm:prSet phldrT="[Текст]" custT="1"/>
      <dgm:spPr>
        <a:ln w="19050">
          <a:solidFill>
            <a:srgbClr val="FF4B4B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 в  образовательном  пространстве  школы основных мероприятий модернизации образования и создание  условий  для  повышения  качества и  доступности общего и дополнительного образования для обучающихся с разными образовательными потребностями.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77C41-DE39-4B67-B262-FEB98A5CED6B}" type="parTrans" cxnId="{132E79AF-4D91-4156-880D-9F94CBFEDA0B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7554B5F3-2508-4449-830C-68AE477460C5}" type="sibTrans" cxnId="{132E79AF-4D91-4156-880D-9F94CBFEDA0B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316C95E7-EDF2-4057-817E-6D85B64B0CA3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CE2D9680-F336-4E67-B800-5A7C11ABEDA1}" type="parTrans" cxnId="{D0F74E35-5EAA-4463-A429-2569D7626D9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2D69541-2EAF-4BCD-82ED-0F5BDC591B1A}" type="sibTrans" cxnId="{D0F74E35-5EAA-4463-A429-2569D7626D90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99384E0-2E39-476C-9E69-688F2221CB15}">
      <dgm:prSet custT="1"/>
      <dgm:spPr>
        <a:ln w="19050">
          <a:solidFill>
            <a:srgbClr val="FF9999"/>
          </a:solidFill>
        </a:ln>
      </dgm:spPr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материально-техническую  базу школы для обеспечения высокого качества непрерывного образовательного процесса.</a:t>
          </a:r>
          <a:endParaRPr lang="ru-RU" sz="1600" dirty="0">
            <a:latin typeface="Georgia" pitchFamily="18" charset="0"/>
          </a:endParaRPr>
        </a:p>
      </dgm:t>
    </dgm:pt>
    <dgm:pt modelId="{98A2DBEA-4505-46A7-B761-5DFE31E1F886}" type="parTrans" cxnId="{94BA188F-C0F5-4AF0-B879-43083C3C452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D20B3602-77DF-4B2E-AE36-F0C17353C55E}" type="sibTrans" cxnId="{94BA188F-C0F5-4AF0-B879-43083C3C452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84E09895-566B-4C9D-8802-98B58D8F8BB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обучающимся с особыми образовательными потребностями равную доступность к образовательным ресурсам путём создания условий для инклюзивного образования.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881C8-2FF6-406F-9F0C-A7010049113B}" type="parTrans" cxnId="{7B6E9571-3D41-4A82-B43E-22E85180C671}">
      <dgm:prSet/>
      <dgm:spPr/>
      <dgm:t>
        <a:bodyPr/>
        <a:lstStyle/>
        <a:p>
          <a:endParaRPr lang="ru-RU"/>
        </a:p>
      </dgm:t>
    </dgm:pt>
    <dgm:pt modelId="{A7E02095-B8CF-4D25-BD9A-D3D515CC4E65}" type="sibTrans" cxnId="{7B6E9571-3D41-4A82-B43E-22E85180C671}">
      <dgm:prSet/>
      <dgm:spPr/>
      <dgm:t>
        <a:bodyPr/>
        <a:lstStyle/>
        <a:p>
          <a:endParaRPr lang="ru-RU"/>
        </a:p>
      </dgm:t>
    </dgm:pt>
    <dgm:pt modelId="{C147BF2A-C0B6-41D3-A9DB-8DBF7F33761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кадровый потенциал школы путём формирования и совершенствования педагогических компетенций.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C9DF1-727B-46D0-A9D1-A6955D1287DD}" type="parTrans" cxnId="{65C09651-8229-4F16-9F57-631F8B0D8D63}">
      <dgm:prSet/>
      <dgm:spPr/>
      <dgm:t>
        <a:bodyPr/>
        <a:lstStyle/>
        <a:p>
          <a:endParaRPr lang="ru-RU"/>
        </a:p>
      </dgm:t>
    </dgm:pt>
    <dgm:pt modelId="{5EF08FDA-9406-4B5D-BB76-7DDBC721F061}" type="sibTrans" cxnId="{65C09651-8229-4F16-9F57-631F8B0D8D63}">
      <dgm:prSet/>
      <dgm:spPr/>
      <dgm:t>
        <a:bodyPr/>
        <a:lstStyle/>
        <a:p>
          <a:endParaRPr lang="ru-RU"/>
        </a:p>
      </dgm:t>
    </dgm:pt>
    <dgm:pt modelId="{1EB88974-17AC-4B95-ACB8-65E2CE4E0DA9}" type="pres">
      <dgm:prSet presAssocID="{036D3CCA-7D62-4D64-ACA3-57B68361F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FA11A-C221-4D01-B6AD-1AE0A3A44494}" type="pres">
      <dgm:prSet presAssocID="{D8094068-96F4-4050-8183-BCB06FCC6A29}" presName="composite" presStyleCnt="0"/>
      <dgm:spPr/>
    </dgm:pt>
    <dgm:pt modelId="{B3ACF185-B779-4B0F-9519-0D891B6A9E64}" type="pres">
      <dgm:prSet presAssocID="{D8094068-96F4-4050-8183-BCB06FCC6A29}" presName="parentText" presStyleLbl="alignNode1" presStyleIdx="0" presStyleCnt="4" custLinFactX="-12302" custLinFactNeighborX="-100000" custLinFactNeighborY="-74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2D967-3BC7-4F82-ADA6-58FFE02DCF77}" type="pres">
      <dgm:prSet presAssocID="{D8094068-96F4-4050-8183-BCB06FCC6A29}" presName="descendantText" presStyleLbl="alignAcc1" presStyleIdx="0" presStyleCnt="4" custScaleY="160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19BA1-8041-4EA1-8244-E915C880A931}" type="pres">
      <dgm:prSet presAssocID="{1841DD0C-F7AC-4C84-8967-197662292ADA}" presName="sp" presStyleCnt="0"/>
      <dgm:spPr/>
    </dgm:pt>
    <dgm:pt modelId="{71FCFAD6-4D4A-4401-97A2-648DEB679059}" type="pres">
      <dgm:prSet presAssocID="{8B65C316-91DB-4A9B-8810-6042C40D30B4}" presName="composite" presStyleCnt="0"/>
      <dgm:spPr/>
    </dgm:pt>
    <dgm:pt modelId="{8880284B-35E1-4A7C-837C-3C12C292CEAF}" type="pres">
      <dgm:prSet presAssocID="{8B65C316-91DB-4A9B-8810-6042C40D30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5B272-C97F-4932-AFFE-D6892E07185D}" type="pres">
      <dgm:prSet presAssocID="{8B65C316-91DB-4A9B-8810-6042C40D30B4}" presName="descendantText" presStyleLbl="alignAcc1" presStyleIdx="1" presStyleCnt="4" custScaleY="143159" custLinFactNeighborX="-571" custLinFactNeighborY="-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81B85-66D7-4B1F-A370-3B41067BFF4D}" type="pres">
      <dgm:prSet presAssocID="{2E7339E3-55FE-49A8-BE57-006D2BF2E489}" presName="sp" presStyleCnt="0"/>
      <dgm:spPr/>
    </dgm:pt>
    <dgm:pt modelId="{7E4537AF-A097-4BB7-B7F6-0FC5B55EDE85}" type="pres">
      <dgm:prSet presAssocID="{9FD4B0B0-9928-4C99-B17C-F2DBFC570DD2}" presName="composite" presStyleCnt="0"/>
      <dgm:spPr/>
    </dgm:pt>
    <dgm:pt modelId="{D93A32FB-1942-47E1-BED3-2AFEC147A913}" type="pres">
      <dgm:prSet presAssocID="{9FD4B0B0-9928-4C99-B17C-F2DBFC570DD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5D9A4-FC92-40D7-BD87-6F425016C5EC}" type="pres">
      <dgm:prSet presAssocID="{9FD4B0B0-9928-4C99-B17C-F2DBFC570DD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FF032-D007-47F9-A1B9-8C2BAA22FCD6}" type="pres">
      <dgm:prSet presAssocID="{0A631C76-8A35-44F4-AC4C-BB7BE6C9D06C}" presName="sp" presStyleCnt="0"/>
      <dgm:spPr/>
    </dgm:pt>
    <dgm:pt modelId="{88484898-EFCE-44F9-9213-E1171507E1BF}" type="pres">
      <dgm:prSet presAssocID="{316C95E7-EDF2-4057-817E-6D85B64B0CA3}" presName="composite" presStyleCnt="0"/>
      <dgm:spPr/>
    </dgm:pt>
    <dgm:pt modelId="{135B852B-8806-4073-AE99-F98ECFE58776}" type="pres">
      <dgm:prSet presAssocID="{316C95E7-EDF2-4057-817E-6D85B64B0CA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41ED3-C445-4A47-B3BA-DC3B7986B2C9}" type="pres">
      <dgm:prSet presAssocID="{316C95E7-EDF2-4057-817E-6D85B64B0CA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67D07-933B-48D7-BEC5-F4B0AFEF4F06}" srcId="{036D3CCA-7D62-4D64-ACA3-57B68361F828}" destId="{D8094068-96F4-4050-8183-BCB06FCC6A29}" srcOrd="0" destOrd="0" parTransId="{E70A0B72-222F-4720-A807-AE871B87F126}" sibTransId="{1841DD0C-F7AC-4C84-8967-197662292ADA}"/>
    <dgm:cxn modelId="{7B6E9571-3D41-4A82-B43E-22E85180C671}" srcId="{8B65C316-91DB-4A9B-8810-6042C40D30B4}" destId="{84E09895-566B-4C9D-8802-98B58D8F8BB9}" srcOrd="0" destOrd="0" parTransId="{C7E881C8-2FF6-406F-9F0C-A7010049113B}" sibTransId="{A7E02095-B8CF-4D25-BD9A-D3D515CC4E65}"/>
    <dgm:cxn modelId="{132E79AF-4D91-4156-880D-9F94CBFEDA0B}" srcId="{D8094068-96F4-4050-8183-BCB06FCC6A29}" destId="{FFB5C262-E97D-493E-9D91-C0DF40A8BBD9}" srcOrd="0" destOrd="0" parTransId="{BE177C41-DE39-4B67-B262-FEB98A5CED6B}" sibTransId="{7554B5F3-2508-4449-830C-68AE477460C5}"/>
    <dgm:cxn modelId="{104444D9-C5DC-47B5-97DC-15263AA59607}" type="presOf" srcId="{D8094068-96F4-4050-8183-BCB06FCC6A29}" destId="{B3ACF185-B779-4B0F-9519-0D891B6A9E64}" srcOrd="0" destOrd="0" presId="urn:microsoft.com/office/officeart/2005/8/layout/chevron2"/>
    <dgm:cxn modelId="{5AE269D4-9716-4E93-9C3A-D04203B0DB4A}" type="presOf" srcId="{FFB5C262-E97D-493E-9D91-C0DF40A8BBD9}" destId="{CAA2D967-3BC7-4F82-ADA6-58FFE02DCF77}" srcOrd="0" destOrd="0" presId="urn:microsoft.com/office/officeart/2005/8/layout/chevron2"/>
    <dgm:cxn modelId="{3AD9BF7C-4024-4AC6-8317-F3C744649653}" type="presOf" srcId="{299384E0-2E39-476C-9E69-688F2221CB15}" destId="{DBD41ED3-C445-4A47-B3BA-DC3B7986B2C9}" srcOrd="0" destOrd="0" presId="urn:microsoft.com/office/officeart/2005/8/layout/chevron2"/>
    <dgm:cxn modelId="{7FB52EF1-E632-4C30-9079-11C0DBF0AF6A}" type="presOf" srcId="{C147BF2A-C0B6-41D3-A9DB-8DBF7F337619}" destId="{4645D9A4-FC92-40D7-BD87-6F425016C5EC}" srcOrd="0" destOrd="0" presId="urn:microsoft.com/office/officeart/2005/8/layout/chevron2"/>
    <dgm:cxn modelId="{4C1CCF51-9455-435D-8242-9C6F2CBF3DB2}" type="presOf" srcId="{84E09895-566B-4C9D-8802-98B58D8F8BB9}" destId="{E805B272-C97F-4932-AFFE-D6892E07185D}" srcOrd="0" destOrd="0" presId="urn:microsoft.com/office/officeart/2005/8/layout/chevron2"/>
    <dgm:cxn modelId="{3BDA6C43-64E2-4A12-AF76-3B40EA1E759C}" type="presOf" srcId="{9FD4B0B0-9928-4C99-B17C-F2DBFC570DD2}" destId="{D93A32FB-1942-47E1-BED3-2AFEC147A913}" srcOrd="0" destOrd="0" presId="urn:microsoft.com/office/officeart/2005/8/layout/chevron2"/>
    <dgm:cxn modelId="{EDEF4E3B-87E9-4E27-9911-1E77024B2393}" type="presOf" srcId="{8B65C316-91DB-4A9B-8810-6042C40D30B4}" destId="{8880284B-35E1-4A7C-837C-3C12C292CEAF}" srcOrd="0" destOrd="0" presId="urn:microsoft.com/office/officeart/2005/8/layout/chevron2"/>
    <dgm:cxn modelId="{D0F74E35-5EAA-4463-A429-2569D7626D90}" srcId="{036D3CCA-7D62-4D64-ACA3-57B68361F828}" destId="{316C95E7-EDF2-4057-817E-6D85B64B0CA3}" srcOrd="3" destOrd="0" parTransId="{CE2D9680-F336-4E67-B800-5A7C11ABEDA1}" sibTransId="{22D69541-2EAF-4BCD-82ED-0F5BDC591B1A}"/>
    <dgm:cxn modelId="{D81E4F29-22CA-4DEB-8D2F-C329A0C261AF}" srcId="{036D3CCA-7D62-4D64-ACA3-57B68361F828}" destId="{9FD4B0B0-9928-4C99-B17C-F2DBFC570DD2}" srcOrd="2" destOrd="0" parTransId="{D9E18C0D-97F9-46BB-88AE-08B7EE6ADBB6}" sibTransId="{0A631C76-8A35-44F4-AC4C-BB7BE6C9D06C}"/>
    <dgm:cxn modelId="{17BDADF4-1988-4A95-98AF-D133C0308EA8}" type="presOf" srcId="{316C95E7-EDF2-4057-817E-6D85B64B0CA3}" destId="{135B852B-8806-4073-AE99-F98ECFE58776}" srcOrd="0" destOrd="0" presId="urn:microsoft.com/office/officeart/2005/8/layout/chevron2"/>
    <dgm:cxn modelId="{21972372-1D35-42FE-9ED8-99C9C33FF3E0}" type="presOf" srcId="{036D3CCA-7D62-4D64-ACA3-57B68361F828}" destId="{1EB88974-17AC-4B95-ACB8-65E2CE4E0DA9}" srcOrd="0" destOrd="0" presId="urn:microsoft.com/office/officeart/2005/8/layout/chevron2"/>
    <dgm:cxn modelId="{C522976A-4C27-44E8-A14E-8C808E35D68F}" srcId="{036D3CCA-7D62-4D64-ACA3-57B68361F828}" destId="{8B65C316-91DB-4A9B-8810-6042C40D30B4}" srcOrd="1" destOrd="0" parTransId="{936106D6-4E55-4A3F-8B8E-E56145D9ECAE}" sibTransId="{2E7339E3-55FE-49A8-BE57-006D2BF2E489}"/>
    <dgm:cxn modelId="{65C09651-8229-4F16-9F57-631F8B0D8D63}" srcId="{9FD4B0B0-9928-4C99-B17C-F2DBFC570DD2}" destId="{C147BF2A-C0B6-41D3-A9DB-8DBF7F337619}" srcOrd="0" destOrd="0" parTransId="{BDBC9DF1-727B-46D0-A9D1-A6955D1287DD}" sibTransId="{5EF08FDA-9406-4B5D-BB76-7DDBC721F061}"/>
    <dgm:cxn modelId="{94BA188F-C0F5-4AF0-B879-43083C3C4525}" srcId="{316C95E7-EDF2-4057-817E-6D85B64B0CA3}" destId="{299384E0-2E39-476C-9E69-688F2221CB15}" srcOrd="0" destOrd="0" parTransId="{98A2DBEA-4505-46A7-B761-5DFE31E1F886}" sibTransId="{D20B3602-77DF-4B2E-AE36-F0C17353C55E}"/>
    <dgm:cxn modelId="{C473CA70-EA4B-4479-BCEE-F5C4431E98C9}" type="presParOf" srcId="{1EB88974-17AC-4B95-ACB8-65E2CE4E0DA9}" destId="{538FA11A-C221-4D01-B6AD-1AE0A3A44494}" srcOrd="0" destOrd="0" presId="urn:microsoft.com/office/officeart/2005/8/layout/chevron2"/>
    <dgm:cxn modelId="{5EA8A43C-BE9A-405D-8343-A1166FAA64F4}" type="presParOf" srcId="{538FA11A-C221-4D01-B6AD-1AE0A3A44494}" destId="{B3ACF185-B779-4B0F-9519-0D891B6A9E64}" srcOrd="0" destOrd="0" presId="urn:microsoft.com/office/officeart/2005/8/layout/chevron2"/>
    <dgm:cxn modelId="{0B86FA06-1C83-4D86-B8F0-F645628CC930}" type="presParOf" srcId="{538FA11A-C221-4D01-B6AD-1AE0A3A44494}" destId="{CAA2D967-3BC7-4F82-ADA6-58FFE02DCF77}" srcOrd="1" destOrd="0" presId="urn:microsoft.com/office/officeart/2005/8/layout/chevron2"/>
    <dgm:cxn modelId="{A1BE79FD-D396-4D50-9C11-4129489EF31D}" type="presParOf" srcId="{1EB88974-17AC-4B95-ACB8-65E2CE4E0DA9}" destId="{0FD19BA1-8041-4EA1-8244-E915C880A931}" srcOrd="1" destOrd="0" presId="urn:microsoft.com/office/officeart/2005/8/layout/chevron2"/>
    <dgm:cxn modelId="{7968861B-BA5B-4160-AB0A-B0848EE7AA9E}" type="presParOf" srcId="{1EB88974-17AC-4B95-ACB8-65E2CE4E0DA9}" destId="{71FCFAD6-4D4A-4401-97A2-648DEB679059}" srcOrd="2" destOrd="0" presId="urn:microsoft.com/office/officeart/2005/8/layout/chevron2"/>
    <dgm:cxn modelId="{C3C6526E-2925-4BB5-8682-C84E65E995C5}" type="presParOf" srcId="{71FCFAD6-4D4A-4401-97A2-648DEB679059}" destId="{8880284B-35E1-4A7C-837C-3C12C292CEAF}" srcOrd="0" destOrd="0" presId="urn:microsoft.com/office/officeart/2005/8/layout/chevron2"/>
    <dgm:cxn modelId="{E6518DF3-FC2A-44F5-A60C-CD1AEEF15FA3}" type="presParOf" srcId="{71FCFAD6-4D4A-4401-97A2-648DEB679059}" destId="{E805B272-C97F-4932-AFFE-D6892E07185D}" srcOrd="1" destOrd="0" presId="urn:microsoft.com/office/officeart/2005/8/layout/chevron2"/>
    <dgm:cxn modelId="{1705D569-CC03-4175-A883-0BA6F3881C27}" type="presParOf" srcId="{1EB88974-17AC-4B95-ACB8-65E2CE4E0DA9}" destId="{AEC81B85-66D7-4B1F-A370-3B41067BFF4D}" srcOrd="3" destOrd="0" presId="urn:microsoft.com/office/officeart/2005/8/layout/chevron2"/>
    <dgm:cxn modelId="{07416AD2-6F91-43E2-A97F-9984B7662F3A}" type="presParOf" srcId="{1EB88974-17AC-4B95-ACB8-65E2CE4E0DA9}" destId="{7E4537AF-A097-4BB7-B7F6-0FC5B55EDE85}" srcOrd="4" destOrd="0" presId="urn:microsoft.com/office/officeart/2005/8/layout/chevron2"/>
    <dgm:cxn modelId="{C0237F44-7DCF-4D24-B0D2-0EB3190CEB2A}" type="presParOf" srcId="{7E4537AF-A097-4BB7-B7F6-0FC5B55EDE85}" destId="{D93A32FB-1942-47E1-BED3-2AFEC147A913}" srcOrd="0" destOrd="0" presId="urn:microsoft.com/office/officeart/2005/8/layout/chevron2"/>
    <dgm:cxn modelId="{C6ACB34D-3C40-48FE-ADFE-4C2B1BBB9825}" type="presParOf" srcId="{7E4537AF-A097-4BB7-B7F6-0FC5B55EDE85}" destId="{4645D9A4-FC92-40D7-BD87-6F425016C5EC}" srcOrd="1" destOrd="0" presId="urn:microsoft.com/office/officeart/2005/8/layout/chevron2"/>
    <dgm:cxn modelId="{B6D41F1F-DA6E-44DC-A6C6-F2C56BA09AC9}" type="presParOf" srcId="{1EB88974-17AC-4B95-ACB8-65E2CE4E0DA9}" destId="{B76FF032-D007-47F9-A1B9-8C2BAA22FCD6}" srcOrd="5" destOrd="0" presId="urn:microsoft.com/office/officeart/2005/8/layout/chevron2"/>
    <dgm:cxn modelId="{DE592F7E-9E5B-4C3D-B8F0-66373CCB3A38}" type="presParOf" srcId="{1EB88974-17AC-4B95-ACB8-65E2CE4E0DA9}" destId="{88484898-EFCE-44F9-9213-E1171507E1BF}" srcOrd="6" destOrd="0" presId="urn:microsoft.com/office/officeart/2005/8/layout/chevron2"/>
    <dgm:cxn modelId="{216E7639-87A1-4DF9-BF36-EDF484756308}" type="presParOf" srcId="{88484898-EFCE-44F9-9213-E1171507E1BF}" destId="{135B852B-8806-4073-AE99-F98ECFE58776}" srcOrd="0" destOrd="0" presId="urn:microsoft.com/office/officeart/2005/8/layout/chevron2"/>
    <dgm:cxn modelId="{802C9770-F877-42E7-9FE0-93660496EEDA}" type="presParOf" srcId="{88484898-EFCE-44F9-9213-E1171507E1BF}" destId="{DBD41ED3-C445-4A47-B3BA-DC3B7986B2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8B41E-9F33-4D9D-9ADF-2D187F53F140}">
      <dsp:nvSpPr>
        <dsp:cNvPr id="0" name=""/>
        <dsp:cNvSpPr/>
      </dsp:nvSpPr>
      <dsp:spPr>
        <a:xfrm rot="16200000">
          <a:off x="405547" y="-404757"/>
          <a:ext cx="1246182" cy="205569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Начальная школа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189 обучающихся</a:t>
          </a:r>
          <a:endParaRPr lang="ru-RU" sz="1700" kern="1200" dirty="0">
            <a:latin typeface="Georgia" pitchFamily="18" charset="0"/>
          </a:endParaRPr>
        </a:p>
      </dsp:txBody>
      <dsp:txXfrm rot="5400000">
        <a:off x="790" y="249236"/>
        <a:ext cx="2055696" cy="747710"/>
      </dsp:txXfrm>
    </dsp:sp>
    <dsp:sp modelId="{9B3ADFCA-5225-467A-AF22-506054360969}">
      <dsp:nvSpPr>
        <dsp:cNvPr id="0" name=""/>
        <dsp:cNvSpPr/>
      </dsp:nvSpPr>
      <dsp:spPr>
        <a:xfrm rot="16200000">
          <a:off x="2615421" y="-404757"/>
          <a:ext cx="1246182" cy="2055696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Средняя школа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177 обучающихся</a:t>
          </a:r>
          <a:endParaRPr lang="ru-RU" sz="1700" kern="1200" dirty="0">
            <a:latin typeface="Georgia" pitchFamily="18" charset="0"/>
          </a:endParaRPr>
        </a:p>
      </dsp:txBody>
      <dsp:txXfrm rot="5400000">
        <a:off x="2210664" y="249236"/>
        <a:ext cx="2055696" cy="747710"/>
      </dsp:txXfrm>
    </dsp:sp>
    <dsp:sp modelId="{A19A0948-3C81-49EA-80D3-A41755C41116}">
      <dsp:nvSpPr>
        <dsp:cNvPr id="0" name=""/>
        <dsp:cNvSpPr/>
      </dsp:nvSpPr>
      <dsp:spPr>
        <a:xfrm rot="16200000">
          <a:off x="4825294" y="-404757"/>
          <a:ext cx="1246182" cy="205569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Старшая школа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11 обучающихся</a:t>
          </a:r>
          <a:endParaRPr lang="ru-RU" sz="1700" kern="1200" dirty="0">
            <a:latin typeface="Georgia" pitchFamily="18" charset="0"/>
          </a:endParaRPr>
        </a:p>
      </dsp:txBody>
      <dsp:txXfrm rot="5400000">
        <a:off x="4420537" y="249236"/>
        <a:ext cx="2055696" cy="747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F185-B779-4B0F-9519-0D891B6A9E64}">
      <dsp:nvSpPr>
        <dsp:cNvPr id="0" name=""/>
        <dsp:cNvSpPr/>
      </dsp:nvSpPr>
      <dsp:spPr>
        <a:xfrm rot="5400000">
          <a:off x="-202252" y="202252"/>
          <a:ext cx="1348347" cy="943843"/>
        </a:xfrm>
        <a:prstGeom prst="chevron">
          <a:avLst/>
        </a:prstGeom>
        <a:solidFill>
          <a:srgbClr val="FF4B4B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Цель:</a:t>
          </a:r>
          <a:endParaRPr lang="ru-RU" sz="1700" b="1" kern="1200" dirty="0">
            <a:latin typeface="Georgia" pitchFamily="18" charset="0"/>
          </a:endParaRPr>
        </a:p>
      </dsp:txBody>
      <dsp:txXfrm rot="-5400000">
        <a:off x="1" y="471922"/>
        <a:ext cx="943843" cy="404504"/>
      </dsp:txXfrm>
    </dsp:sp>
    <dsp:sp modelId="{CAA2D967-3BC7-4F82-ADA6-58FFE02DCF77}">
      <dsp:nvSpPr>
        <dsp:cNvPr id="0" name=""/>
        <dsp:cNvSpPr/>
      </dsp:nvSpPr>
      <dsp:spPr>
        <a:xfrm rot="5400000">
          <a:off x="3983328" y="-3019545"/>
          <a:ext cx="1406838" cy="7485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4B4B"/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 в  образовательном  пространстве  школы основных мероприятий модернизации образования и создание  условий  для  повышения  качества и  доступности общего и дополнительного образования для обучающихся с разными образовательными потребностями.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3843" y="88616"/>
        <a:ext cx="7417132" cy="1269486"/>
      </dsp:txXfrm>
    </dsp:sp>
    <dsp:sp modelId="{8880284B-35E1-4A7C-837C-3C12C292CEAF}">
      <dsp:nvSpPr>
        <dsp:cNvPr id="0" name=""/>
        <dsp:cNvSpPr/>
      </dsp:nvSpPr>
      <dsp:spPr>
        <a:xfrm rot="5400000">
          <a:off x="-202252" y="1893567"/>
          <a:ext cx="1348347" cy="943843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Задачи:</a:t>
          </a:r>
          <a:endParaRPr lang="ru-RU" sz="1700" b="1" kern="1200" dirty="0">
            <a:latin typeface="Georgia" pitchFamily="18" charset="0"/>
          </a:endParaRPr>
        </a:p>
      </dsp:txBody>
      <dsp:txXfrm rot="-5400000">
        <a:off x="1" y="2163237"/>
        <a:ext cx="943843" cy="404504"/>
      </dsp:txXfrm>
    </dsp:sp>
    <dsp:sp modelId="{E805B272-C97F-4932-AFFE-D6892E07185D}">
      <dsp:nvSpPr>
        <dsp:cNvPr id="0" name=""/>
        <dsp:cNvSpPr/>
      </dsp:nvSpPr>
      <dsp:spPr>
        <a:xfrm rot="5400000">
          <a:off x="4016662" y="-1630624"/>
          <a:ext cx="1254682" cy="7485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доступность и высокое качество образования путём эффективного использования кадровых, материально-технических ресурсов образовательной организации.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1100" y="1546187"/>
        <a:ext cx="7424559" cy="1132184"/>
      </dsp:txXfrm>
    </dsp:sp>
    <dsp:sp modelId="{D93A32FB-1942-47E1-BED3-2AFEC147A913}">
      <dsp:nvSpPr>
        <dsp:cNvPr id="0" name=""/>
        <dsp:cNvSpPr/>
      </dsp:nvSpPr>
      <dsp:spPr>
        <a:xfrm rot="5400000">
          <a:off x="-202252" y="3110608"/>
          <a:ext cx="1348347" cy="943843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Georgia" pitchFamily="18" charset="0"/>
          </a:endParaRPr>
        </a:p>
      </dsp:txBody>
      <dsp:txXfrm rot="-5400000">
        <a:off x="1" y="3380278"/>
        <a:ext cx="943843" cy="404504"/>
      </dsp:txXfrm>
    </dsp:sp>
    <dsp:sp modelId="{4645D9A4-FC92-40D7-BD87-6F425016C5EC}">
      <dsp:nvSpPr>
        <dsp:cNvPr id="0" name=""/>
        <dsp:cNvSpPr/>
      </dsp:nvSpPr>
      <dsp:spPr>
        <a:xfrm rot="5400000">
          <a:off x="4248534" y="-396335"/>
          <a:ext cx="876425" cy="7485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учебно-воспитательный процесс, систему психолого-педагогического сопровождения и межведомственного взаимодействия.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3843" y="2951140"/>
        <a:ext cx="7443024" cy="790857"/>
      </dsp:txXfrm>
    </dsp:sp>
    <dsp:sp modelId="{135B852B-8806-4073-AE99-F98ECFE58776}">
      <dsp:nvSpPr>
        <dsp:cNvPr id="0" name=""/>
        <dsp:cNvSpPr/>
      </dsp:nvSpPr>
      <dsp:spPr>
        <a:xfrm rot="5400000">
          <a:off x="-202252" y="4334690"/>
          <a:ext cx="1348347" cy="94384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Georgia" pitchFamily="18" charset="0"/>
          </a:endParaRPr>
        </a:p>
      </dsp:txBody>
      <dsp:txXfrm rot="-5400000">
        <a:off x="1" y="4604360"/>
        <a:ext cx="943843" cy="404504"/>
      </dsp:txXfrm>
    </dsp:sp>
    <dsp:sp modelId="{DBD41ED3-C445-4A47-B3BA-DC3B7986B2C9}">
      <dsp:nvSpPr>
        <dsp:cNvPr id="0" name=""/>
        <dsp:cNvSpPr/>
      </dsp:nvSpPr>
      <dsp:spPr>
        <a:xfrm rot="5400000">
          <a:off x="4241492" y="827747"/>
          <a:ext cx="890509" cy="7485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9999"/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оздать условия для выявления и реализации индивидуальных возможностей каждого ребенка, его самоопределения путем диагностирования, вовлечения во внеурочную деятельность, оказания ему психолого-педагогической поддержки в личностном становлении. </a:t>
          </a:r>
          <a:endParaRPr lang="ru-RU" sz="1600" kern="1200" dirty="0">
            <a:latin typeface="Georgia" pitchFamily="18" charset="0"/>
          </a:endParaRPr>
        </a:p>
      </dsp:txBody>
      <dsp:txXfrm rot="-5400000">
        <a:off x="943843" y="4168868"/>
        <a:ext cx="7442337" cy="80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F185-B779-4B0F-9519-0D891B6A9E64}">
      <dsp:nvSpPr>
        <dsp:cNvPr id="0" name=""/>
        <dsp:cNvSpPr/>
      </dsp:nvSpPr>
      <dsp:spPr>
        <a:xfrm rot="5400000">
          <a:off x="-202654" y="202654"/>
          <a:ext cx="1351030" cy="945721"/>
        </a:xfrm>
        <a:prstGeom prst="chevron">
          <a:avLst/>
        </a:prstGeom>
        <a:solidFill>
          <a:srgbClr val="FF4B4B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Цель:</a:t>
          </a:r>
          <a:endParaRPr lang="ru-RU" sz="1700" b="1" kern="1200" dirty="0">
            <a:latin typeface="Georgia" pitchFamily="18" charset="0"/>
          </a:endParaRPr>
        </a:p>
      </dsp:txBody>
      <dsp:txXfrm rot="-5400000">
        <a:off x="1" y="472861"/>
        <a:ext cx="945721" cy="405309"/>
      </dsp:txXfrm>
    </dsp:sp>
    <dsp:sp modelId="{CAA2D967-3BC7-4F82-ADA6-58FFE02DCF77}">
      <dsp:nvSpPr>
        <dsp:cNvPr id="0" name=""/>
        <dsp:cNvSpPr/>
      </dsp:nvSpPr>
      <dsp:spPr>
        <a:xfrm rot="5400000">
          <a:off x="3982867" y="-3019111"/>
          <a:ext cx="1409638" cy="7483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4B4B"/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 в  образовательном  пространстве  школы основных мероприятий модернизации образования и создание  условий  для  повышения  качества и  доступности общего и дополнительного образования для обучающихся с разными образовательными потребностями.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5722" y="86847"/>
        <a:ext cx="7415117" cy="1272012"/>
      </dsp:txXfrm>
    </dsp:sp>
    <dsp:sp modelId="{8880284B-35E1-4A7C-837C-3C12C292CEAF}">
      <dsp:nvSpPr>
        <dsp:cNvPr id="0" name=""/>
        <dsp:cNvSpPr/>
      </dsp:nvSpPr>
      <dsp:spPr>
        <a:xfrm rot="5400000">
          <a:off x="-202654" y="1895390"/>
          <a:ext cx="1351030" cy="945721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Задачи:</a:t>
          </a:r>
          <a:endParaRPr lang="ru-RU" sz="1700" b="1" kern="1200" dirty="0">
            <a:latin typeface="Georgia" pitchFamily="18" charset="0"/>
          </a:endParaRPr>
        </a:p>
      </dsp:txBody>
      <dsp:txXfrm rot="-5400000">
        <a:off x="1" y="2165597"/>
        <a:ext cx="945721" cy="405309"/>
      </dsp:txXfrm>
    </dsp:sp>
    <dsp:sp modelId="{E805B272-C97F-4932-AFFE-D6892E07185D}">
      <dsp:nvSpPr>
        <dsp:cNvPr id="0" name=""/>
        <dsp:cNvSpPr/>
      </dsp:nvSpPr>
      <dsp:spPr>
        <a:xfrm rot="5400000">
          <a:off x="4016363" y="-1627426"/>
          <a:ext cx="1257179" cy="7483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обучающимся с особыми образовательными потребностями равную доступность к образовательным ресурсам путём создания условий для инклюзивного образования.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2988" y="1547319"/>
        <a:ext cx="7422560" cy="1134439"/>
      </dsp:txXfrm>
    </dsp:sp>
    <dsp:sp modelId="{D93A32FB-1942-47E1-BED3-2AFEC147A913}">
      <dsp:nvSpPr>
        <dsp:cNvPr id="0" name=""/>
        <dsp:cNvSpPr/>
      </dsp:nvSpPr>
      <dsp:spPr>
        <a:xfrm rot="5400000">
          <a:off x="-202654" y="3114853"/>
          <a:ext cx="1351030" cy="945721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Georgia" pitchFamily="18" charset="0"/>
          </a:endParaRPr>
        </a:p>
      </dsp:txBody>
      <dsp:txXfrm rot="-5400000">
        <a:off x="1" y="3385060"/>
        <a:ext cx="945721" cy="405309"/>
      </dsp:txXfrm>
    </dsp:sp>
    <dsp:sp modelId="{4645D9A4-FC92-40D7-BD87-6F425016C5EC}">
      <dsp:nvSpPr>
        <dsp:cNvPr id="0" name=""/>
        <dsp:cNvSpPr/>
      </dsp:nvSpPr>
      <dsp:spPr>
        <a:xfrm rot="5400000">
          <a:off x="4248601" y="-390681"/>
          <a:ext cx="878169" cy="7483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кадровый потенциал школы путём формирования и совершенствования педагогических компетенций.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5721" y="2955068"/>
        <a:ext cx="7441061" cy="792431"/>
      </dsp:txXfrm>
    </dsp:sp>
    <dsp:sp modelId="{135B852B-8806-4073-AE99-F98ECFE58776}">
      <dsp:nvSpPr>
        <dsp:cNvPr id="0" name=""/>
        <dsp:cNvSpPr/>
      </dsp:nvSpPr>
      <dsp:spPr>
        <a:xfrm rot="5400000">
          <a:off x="-202654" y="4334315"/>
          <a:ext cx="1351030" cy="94572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Georgia" pitchFamily="18" charset="0"/>
          </a:endParaRPr>
        </a:p>
      </dsp:txBody>
      <dsp:txXfrm rot="-5400000">
        <a:off x="1" y="4604522"/>
        <a:ext cx="945721" cy="405309"/>
      </dsp:txXfrm>
    </dsp:sp>
    <dsp:sp modelId="{DBD41ED3-C445-4A47-B3BA-DC3B7986B2C9}">
      <dsp:nvSpPr>
        <dsp:cNvPr id="0" name=""/>
        <dsp:cNvSpPr/>
      </dsp:nvSpPr>
      <dsp:spPr>
        <a:xfrm rot="5400000">
          <a:off x="4248601" y="828780"/>
          <a:ext cx="878169" cy="7483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9999"/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материально-техническую  базу школы для обеспечения высокого качества непрерывного образовательного процесса.</a:t>
          </a:r>
          <a:endParaRPr lang="ru-RU" sz="1600" kern="1200" dirty="0">
            <a:latin typeface="Georgia" pitchFamily="18" charset="0"/>
          </a:endParaRPr>
        </a:p>
      </dsp:txBody>
      <dsp:txXfrm rot="-5400000">
        <a:off x="945721" y="4174530"/>
        <a:ext cx="7441061" cy="792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B92D8-385F-429C-B55F-94EF208581A6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72F2-70A8-4776-81D8-4BD172C69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812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A4E4-945C-4531-95CB-C4A7D2D71969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F4D0-31EF-4E64-853E-E6D91D0AB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79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31A9-59EF-4803-B2B0-1824A48EC2C3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4E59-9EC5-4772-A448-24C6246F056C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68C3-ABC0-4FD4-98B8-FACFA56C3335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C48-ED2F-42EE-9ADB-2C0B5CAF8ADF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0F87-5E78-44F6-8D0D-31A4FFC28DE7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C20D-DE92-4ABB-8301-A2E481E99569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0F95-56F3-48A4-ABA7-4C441CD23F29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AD24-B228-4E1D-8C8A-037577E040B5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560-D606-43A3-986D-9D661B965576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1E8A-8763-4141-B0A8-3722C5F66418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7C9C-5F5A-4BEF-836D-3C88F1964EE3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  <a:alpha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chemeClr val="accent5">
                <a:lumMod val="60000"/>
                <a:lumOff val="4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1A6B-5134-48F8-B532-69493BB8CF5D}" type="datetime1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0A0F-6024-4318-9D1F-1C7AFCC9A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285720" y="1928802"/>
            <a:ext cx="8218487" cy="13763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Стратегия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развития школы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2020-2021 гг.</a:t>
            </a:r>
            <a:endParaRPr kumimoji="0" lang="ru-RU" sz="4800" b="1" i="1" u="none" strike="noStrike" kern="1200" cap="none" spc="0" normalizeH="0" baseline="0" noProof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2844" y="142852"/>
            <a:ext cx="87496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Муниципальное бюджетное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общеобразовательное учреждение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«Средняя общеобразовательная школа №19»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5365" name="Picture 5" descr="https://aptxt.com/wp-content/uploads/2016/08/iva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643182"/>
            <a:ext cx="5500726" cy="3075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0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Основные направления в стратегии развития образовательного учреждения</a:t>
            </a:r>
          </a:p>
        </p:txBody>
      </p:sp>
      <p:sp>
        <p:nvSpPr>
          <p:cNvPr id="17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МБОУ «Школа №19»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58" y="1564035"/>
            <a:ext cx="81032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Кадровый потенциал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Повышение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качества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Инклюзивное образование и его развитие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Охват учащихся дополнительным образованием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Материальная база и условия обучения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Безопасное образовательное пространство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66891" y="-24"/>
            <a:ext cx="4405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Проблемный портрет</a:t>
            </a:r>
            <a:endParaRPr kumimoji="0" lang="ru-RU" sz="28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МБОУ «Школа №19»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71405" y="642918"/>
            <a:ext cx="9072627" cy="5715040"/>
            <a:chOff x="71405" y="642918"/>
            <a:chExt cx="9072627" cy="5429288"/>
          </a:xfrm>
        </p:grpSpPr>
        <p:sp>
          <p:nvSpPr>
            <p:cNvPr id="7" name="Нашивка 6"/>
            <p:cNvSpPr/>
            <p:nvPr/>
          </p:nvSpPr>
          <p:spPr>
            <a:xfrm>
              <a:off x="71405" y="1500174"/>
              <a:ext cx="2428893" cy="857256"/>
            </a:xfrm>
            <a:prstGeom prst="chevron">
              <a:avLst>
                <a:gd name="adj" fmla="val 3023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Georgia" pitchFamily="18" charset="0"/>
                </a:rPr>
                <a:t>1. Недостаточная компетентность педагогов</a:t>
              </a:r>
              <a:endParaRPr lang="ru-RU" sz="14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8" name="Блок-схема: знак завершения 7"/>
            <p:cNvSpPr/>
            <p:nvPr/>
          </p:nvSpPr>
          <p:spPr>
            <a:xfrm>
              <a:off x="142844" y="642918"/>
              <a:ext cx="2071702" cy="714380"/>
            </a:xfrm>
            <a:prstGeom prst="flowChartTermina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Georgia" pitchFamily="18" charset="0"/>
                </a:rPr>
                <a:t>Проблема – качество образования </a:t>
              </a:r>
              <a:endParaRPr lang="ru-RU" dirty="0">
                <a:latin typeface="Georgia" pitchFamily="18" charset="0"/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>
              <a:off x="2357422" y="1500174"/>
              <a:ext cx="2357454" cy="857256"/>
            </a:xfrm>
            <a:prstGeom prst="chevron">
              <a:avLst>
                <a:gd name="adj" fmla="val 30230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Georgia" pitchFamily="18" charset="0"/>
                </a:rPr>
                <a:t>Анализ профессиональных затруднений педагогов и создание </a:t>
              </a:r>
              <a:r>
                <a:rPr lang="ru-RU" sz="1000" dirty="0" err="1" smtClean="0">
                  <a:solidFill>
                    <a:schemeClr val="tx1"/>
                  </a:solidFill>
                  <a:latin typeface="Georgia" pitchFamily="18" charset="0"/>
                </a:rPr>
                <a:t>ИОМов</a:t>
              </a:r>
              <a:r>
                <a:rPr lang="ru-RU" sz="1000" dirty="0" smtClean="0">
                  <a:solidFill>
                    <a:schemeClr val="tx1"/>
                  </a:solidFill>
                  <a:latin typeface="Georgia" pitchFamily="18" charset="0"/>
                </a:rPr>
                <a:t> педагогов по результатам исследования</a:t>
              </a:r>
              <a:endParaRPr lang="ru-RU" sz="10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>
              <a:off x="4571999" y="1500174"/>
              <a:ext cx="2357455" cy="857256"/>
            </a:xfrm>
            <a:prstGeom prst="chevron">
              <a:avLst>
                <a:gd name="adj" fmla="val 30230"/>
              </a:avLst>
            </a:prstGeom>
            <a:solidFill>
              <a:srgbClr val="34D434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Georgia" pitchFamily="18" charset="0"/>
                </a:rPr>
                <a:t>Обучение педагогов технологии индивидуализации обучения и методик, повышающих мотивацию учащихся, оценочным процедурам ВПР,ГИА</a:t>
              </a:r>
              <a:endParaRPr lang="ru-RU" sz="10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>
              <a:off x="6786578" y="1500174"/>
              <a:ext cx="2357454" cy="857256"/>
            </a:xfrm>
            <a:prstGeom prst="chevron">
              <a:avLst>
                <a:gd name="adj" fmla="val 30230"/>
              </a:avLst>
            </a:prstGeom>
            <a:solidFill>
              <a:srgbClr val="33CBA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Georgia" pitchFamily="18" charset="0"/>
                </a:rPr>
                <a:t>Активизация наставничества педагогов (также через сетевое взаимодействие)</a:t>
              </a:r>
              <a:endParaRPr lang="ru-RU" sz="1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12" name="Блок-схема: знак завершения 11"/>
            <p:cNvSpPr/>
            <p:nvPr/>
          </p:nvSpPr>
          <p:spPr>
            <a:xfrm>
              <a:off x="2428860" y="642918"/>
              <a:ext cx="6357982" cy="714380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atin typeface="Georgia" pitchFamily="18" charset="0"/>
                </a:rPr>
                <a:t>Факторы риска и меры их устранения</a:t>
              </a:r>
            </a:p>
          </p:txBody>
        </p:sp>
        <p:sp>
          <p:nvSpPr>
            <p:cNvPr id="20" name="Нашивка 19"/>
            <p:cNvSpPr/>
            <p:nvPr/>
          </p:nvSpPr>
          <p:spPr>
            <a:xfrm>
              <a:off x="71405" y="2428868"/>
              <a:ext cx="2428893" cy="857256"/>
            </a:xfrm>
            <a:prstGeom prst="chevron">
              <a:avLst>
                <a:gd name="adj" fmla="val 3023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Georgia" pitchFamily="18" charset="0"/>
                </a:rPr>
                <a:t>2. Низкий уровень оснащения школы</a:t>
              </a:r>
              <a:endParaRPr lang="ru-RU" sz="14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1" name="Нашивка 20"/>
            <p:cNvSpPr/>
            <p:nvPr/>
          </p:nvSpPr>
          <p:spPr>
            <a:xfrm>
              <a:off x="2357422" y="2428868"/>
              <a:ext cx="2357454" cy="857256"/>
            </a:xfrm>
            <a:prstGeom prst="chevron">
              <a:avLst>
                <a:gd name="adj" fmla="val 30230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Georgia" pitchFamily="18" charset="0"/>
                </a:rPr>
                <a:t>Приобретение оборудования в кабинеты в соответствии с </a:t>
              </a:r>
              <a:r>
                <a:rPr lang="ru-RU" sz="1200" dirty="0" err="1" smtClean="0">
                  <a:solidFill>
                    <a:schemeClr val="tx1"/>
                  </a:solidFill>
                  <a:latin typeface="Georgia" pitchFamily="18" charset="0"/>
                </a:rPr>
                <a:t>САНПиН</a:t>
              </a:r>
              <a:endParaRPr lang="ru-RU" sz="1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4571999" y="2428868"/>
              <a:ext cx="2357455" cy="857256"/>
            </a:xfrm>
            <a:prstGeom prst="chevron">
              <a:avLst>
                <a:gd name="adj" fmla="val 30230"/>
              </a:avLst>
            </a:prstGeom>
            <a:solidFill>
              <a:srgbClr val="34D434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50" dirty="0" smtClean="0">
                  <a:solidFill>
                    <a:schemeClr val="tx1"/>
                  </a:solidFill>
                  <a:latin typeface="Georgia" pitchFamily="18" charset="0"/>
                </a:rPr>
                <a:t>Оснащение кабинетов химии и физики</a:t>
              </a:r>
              <a:endParaRPr lang="ru-RU" sz="115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3" name="Нашивка 22"/>
            <p:cNvSpPr/>
            <p:nvPr/>
          </p:nvSpPr>
          <p:spPr>
            <a:xfrm>
              <a:off x="6786578" y="2428868"/>
              <a:ext cx="2357454" cy="857256"/>
            </a:xfrm>
            <a:prstGeom prst="chevron">
              <a:avLst>
                <a:gd name="adj" fmla="val 30230"/>
              </a:avLst>
            </a:prstGeom>
            <a:solidFill>
              <a:srgbClr val="33CBA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Georgia" pitchFamily="18" charset="0"/>
                </a:rPr>
                <a:t>Приобретение комплектов робототехники, оснащение кабинета технологии (мальчики)</a:t>
              </a:r>
              <a:endParaRPr lang="ru-RU" sz="11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71406" y="3357562"/>
              <a:ext cx="2428893" cy="857256"/>
            </a:xfrm>
            <a:prstGeom prst="chevron">
              <a:avLst>
                <a:gd name="adj" fmla="val 3023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Georgia" pitchFamily="18" charset="0"/>
                </a:rPr>
                <a:t>3.Низкая учебная мотивация</a:t>
              </a:r>
              <a:endParaRPr lang="ru-RU" sz="14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>
              <a:off x="2357422" y="3357562"/>
              <a:ext cx="2357453" cy="857256"/>
            </a:xfrm>
            <a:prstGeom prst="chevron">
              <a:avLst>
                <a:gd name="adj" fmla="val 30230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" dirty="0" smtClean="0">
                  <a:solidFill>
                    <a:schemeClr val="tx1"/>
                  </a:solidFill>
                  <a:latin typeface="Georgia" pitchFamily="18" charset="0"/>
                </a:rPr>
                <a:t>Составление ИОМ для обучающихся с низкими результатами обучения</a:t>
              </a:r>
              <a:endParaRPr lang="ru-RU" sz="115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6" name="Нашивка 25"/>
            <p:cNvSpPr/>
            <p:nvPr/>
          </p:nvSpPr>
          <p:spPr>
            <a:xfrm>
              <a:off x="4571999" y="3357562"/>
              <a:ext cx="2357455" cy="857256"/>
            </a:xfrm>
            <a:prstGeom prst="chevron">
              <a:avLst>
                <a:gd name="adj" fmla="val 30230"/>
              </a:avLst>
            </a:prstGeom>
            <a:solidFill>
              <a:srgbClr val="34D434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Georgia" pitchFamily="18" charset="0"/>
                </a:rPr>
                <a:t>Обновление содержания и форм проведения внеурочной деятельности с учетом потребностей учащихся</a:t>
              </a:r>
              <a:endParaRPr lang="ru-RU" sz="10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7" name="Нашивка 26"/>
            <p:cNvSpPr/>
            <p:nvPr/>
          </p:nvSpPr>
          <p:spPr>
            <a:xfrm>
              <a:off x="6786578" y="3357562"/>
              <a:ext cx="2357454" cy="857256"/>
            </a:xfrm>
            <a:prstGeom prst="chevron">
              <a:avLst>
                <a:gd name="adj" fmla="val 30230"/>
              </a:avLst>
            </a:prstGeom>
            <a:solidFill>
              <a:srgbClr val="33CBA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Georgia" pitchFamily="18" charset="0"/>
                </a:rPr>
                <a:t>Работа ППК на основе анализа психолого-педагогических диагностик</a:t>
              </a:r>
              <a:endParaRPr lang="ru-RU" sz="1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8" name="Нашивка 27"/>
            <p:cNvSpPr/>
            <p:nvPr/>
          </p:nvSpPr>
          <p:spPr>
            <a:xfrm>
              <a:off x="71406" y="4286256"/>
              <a:ext cx="2428893" cy="857256"/>
            </a:xfrm>
            <a:prstGeom prst="chevron">
              <a:avLst>
                <a:gd name="adj" fmla="val 3023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Georgia" pitchFamily="18" charset="0"/>
                </a:rPr>
                <a:t>4.Низкий уровень вовлеченности родителей</a:t>
              </a:r>
              <a:endParaRPr lang="ru-RU" sz="14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2357422" y="4286256"/>
              <a:ext cx="2357453" cy="857256"/>
            </a:xfrm>
            <a:prstGeom prst="chevron">
              <a:avLst>
                <a:gd name="adj" fmla="val 30230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" dirty="0" smtClean="0">
                  <a:solidFill>
                    <a:schemeClr val="tx1"/>
                  </a:solidFill>
                  <a:latin typeface="Georgia" pitchFamily="18" charset="0"/>
                </a:rPr>
                <a:t>Создание клуба «Школа родительского мастерства»</a:t>
              </a:r>
              <a:endParaRPr lang="ru-RU" sz="115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30" name="Нашивка 29"/>
            <p:cNvSpPr/>
            <p:nvPr/>
          </p:nvSpPr>
          <p:spPr>
            <a:xfrm>
              <a:off x="4571999" y="4286256"/>
              <a:ext cx="2357455" cy="857256"/>
            </a:xfrm>
            <a:prstGeom prst="chevron">
              <a:avLst>
                <a:gd name="adj" fmla="val 30230"/>
              </a:avLst>
            </a:prstGeom>
            <a:solidFill>
              <a:srgbClr val="34D434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" dirty="0" smtClean="0">
                  <a:solidFill>
                    <a:schemeClr val="tx1"/>
                  </a:solidFill>
                  <a:latin typeface="Georgia" pitchFamily="18" charset="0"/>
                </a:rPr>
                <a:t>Активное привлечение родителей в школьную жизнь</a:t>
              </a:r>
              <a:endParaRPr lang="ru-RU" sz="115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31" name="Нашивка 30"/>
            <p:cNvSpPr/>
            <p:nvPr/>
          </p:nvSpPr>
          <p:spPr>
            <a:xfrm>
              <a:off x="6786578" y="4286256"/>
              <a:ext cx="2357454" cy="857256"/>
            </a:xfrm>
            <a:prstGeom prst="chevron">
              <a:avLst>
                <a:gd name="adj" fmla="val 30230"/>
              </a:avLst>
            </a:prstGeom>
            <a:solidFill>
              <a:srgbClr val="33CBA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" dirty="0" smtClean="0">
                  <a:solidFill>
                    <a:schemeClr val="tx1"/>
                  </a:solidFill>
                  <a:latin typeface="Georgia" pitchFamily="18" charset="0"/>
                </a:rPr>
                <a:t>Развитие открытости ОО через доступные родителям </a:t>
              </a:r>
              <a:r>
                <a:rPr lang="ru-RU" sz="1150" dirty="0" err="1" smtClean="0">
                  <a:solidFill>
                    <a:schemeClr val="tx1"/>
                  </a:solidFill>
                  <a:latin typeface="Georgia" pitchFamily="18" charset="0"/>
                </a:rPr>
                <a:t>Интернет-сервисы</a:t>
              </a:r>
              <a:endParaRPr lang="ru-RU" sz="115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32" name="Нашивка 31"/>
            <p:cNvSpPr/>
            <p:nvPr/>
          </p:nvSpPr>
          <p:spPr>
            <a:xfrm>
              <a:off x="71406" y="5214950"/>
              <a:ext cx="2428893" cy="857256"/>
            </a:xfrm>
            <a:prstGeom prst="chevron">
              <a:avLst>
                <a:gd name="adj" fmla="val 3023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Georgia" pitchFamily="18" charset="0"/>
                </a:rPr>
                <a:t>5. Дефицит педагогических кадров</a:t>
              </a:r>
              <a:endParaRPr lang="ru-RU" sz="14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33" name="Нашивка 32"/>
            <p:cNvSpPr/>
            <p:nvPr/>
          </p:nvSpPr>
          <p:spPr>
            <a:xfrm>
              <a:off x="2357422" y="5214950"/>
              <a:ext cx="2357453" cy="857256"/>
            </a:xfrm>
            <a:prstGeom prst="chevron">
              <a:avLst>
                <a:gd name="adj" fmla="val 30230"/>
              </a:avLst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Georgia" pitchFamily="18" charset="0"/>
                </a:rPr>
                <a:t>Переподготовка педагогов</a:t>
              </a:r>
              <a:endParaRPr lang="ru-RU" sz="12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34" name="Нашивка 33"/>
            <p:cNvSpPr/>
            <p:nvPr/>
          </p:nvSpPr>
          <p:spPr>
            <a:xfrm>
              <a:off x="4571999" y="5214950"/>
              <a:ext cx="2357455" cy="857256"/>
            </a:xfrm>
            <a:prstGeom prst="chevron">
              <a:avLst>
                <a:gd name="adj" fmla="val 30230"/>
              </a:avLst>
            </a:prstGeom>
            <a:solidFill>
              <a:srgbClr val="34D434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" dirty="0" smtClean="0">
                  <a:solidFill>
                    <a:schemeClr val="tx1"/>
                  </a:solidFill>
                  <a:latin typeface="Georgia" pitchFamily="18" charset="0"/>
                </a:rPr>
                <a:t>Направление на обучение в педагогические учреждения выпускников школы</a:t>
              </a:r>
              <a:endParaRPr lang="ru-RU" sz="115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  <p:sp>
          <p:nvSpPr>
            <p:cNvPr id="35" name="Нашивка 34"/>
            <p:cNvSpPr/>
            <p:nvPr/>
          </p:nvSpPr>
          <p:spPr>
            <a:xfrm>
              <a:off x="6786578" y="5214950"/>
              <a:ext cx="2357454" cy="857256"/>
            </a:xfrm>
            <a:prstGeom prst="chevron">
              <a:avLst>
                <a:gd name="adj" fmla="val 30230"/>
              </a:avLst>
            </a:prstGeom>
            <a:solidFill>
              <a:srgbClr val="33CBA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50" dirty="0" smtClean="0">
                  <a:solidFill>
                    <a:schemeClr val="tx1"/>
                  </a:solidFill>
                  <a:latin typeface="Georgia" pitchFamily="18" charset="0"/>
                </a:rPr>
                <a:t>Сетевое взаимодействие</a:t>
              </a:r>
              <a:endParaRPr lang="ru-RU" sz="115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Недостаточная предметная и методическая компетентность педагогов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3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248471" cy="3672409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USER\Desktop\3,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030" y="2996952"/>
            <a:ext cx="4829970" cy="3240360"/>
          </a:xfrm>
          <a:prstGeom prst="rect">
            <a:avLst/>
          </a:prstGeom>
          <a:noFill/>
        </p:spPr>
      </p:pic>
      <p:sp>
        <p:nvSpPr>
          <p:cNvPr id="7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9206"/>
      </p:ext>
    </p:extLst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Недостаточная предметная и методическая компетентность педагогов</a:t>
            </a:r>
            <a:endParaRPr lang="ru-RU" dirty="0"/>
          </a:p>
        </p:txBody>
      </p:sp>
      <p:pic>
        <p:nvPicPr>
          <p:cNvPr id="5" name="Содержимое 4" descr="3.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916832"/>
            <a:ext cx="3264695" cy="446449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USER\Desktop\3.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5024156" cy="3672408"/>
          </a:xfrm>
          <a:prstGeom prst="rect">
            <a:avLst/>
          </a:prstGeom>
          <a:noFill/>
        </p:spPr>
      </p:pic>
      <p:sp>
        <p:nvSpPr>
          <p:cNvPr id="7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86688"/>
      </p:ext>
    </p:extLst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Низкий уровень оснащения школы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335449" cy="4525963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1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207" y="1052736"/>
            <a:ext cx="3201168" cy="4502415"/>
          </a:xfrm>
          <a:prstGeom prst="rect">
            <a:avLst/>
          </a:prstGeom>
          <a:noFill/>
        </p:spPr>
      </p:pic>
      <p:sp>
        <p:nvSpPr>
          <p:cNvPr id="8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User\Desktop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936354" cy="40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Низкая учебная мотивация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7083351" cy="4525963"/>
          </a:xfrm>
        </p:spPr>
      </p:pic>
      <p:pic>
        <p:nvPicPr>
          <p:cNvPr id="4098" name="Picture 2" descr="C:\Users\USER\Desktop\4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049" y="2420888"/>
            <a:ext cx="6972951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Низкая учебная мотивация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340385" cy="4525963"/>
          </a:xfrm>
        </p:spPr>
      </p:pic>
      <p:pic>
        <p:nvPicPr>
          <p:cNvPr id="1026" name="Picture 2" descr="C:\Users\User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" y="4963295"/>
            <a:ext cx="3384376" cy="18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_20201022_162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21" y="1268760"/>
            <a:ext cx="3600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_20201022_1627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98" y="3547856"/>
            <a:ext cx="3671614" cy="27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07121"/>
      </p:ext>
    </p:extLst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b="1" dirty="0" err="1" smtClean="0">
                <a:solidFill>
                  <a:srgbClr val="FF0000"/>
                </a:solidFill>
              </a:rPr>
              <a:t>неуспешности</a:t>
            </a:r>
            <a:endParaRPr lang="ru-RU" dirty="0"/>
          </a:p>
        </p:txBody>
      </p:sp>
      <p:pic>
        <p:nvPicPr>
          <p:cNvPr id="5" name="Содержимое 4" descr="6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232111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6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044" y="2636912"/>
            <a:ext cx="4668754" cy="3298008"/>
          </a:xfrm>
          <a:prstGeom prst="rect">
            <a:avLst/>
          </a:prstGeom>
          <a:noFill/>
        </p:spPr>
      </p:pic>
      <p:sp>
        <p:nvSpPr>
          <p:cNvPr id="7" name="Нижний колонтитул 10"/>
          <p:cNvSpPr txBox="1">
            <a:spLocks/>
          </p:cNvSpPr>
          <p:nvPr/>
        </p:nvSpPr>
        <p:spPr>
          <a:xfrm>
            <a:off x="4355976" y="1844824"/>
            <a:ext cx="3960440" cy="8640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План повышения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качества образования во 2Б классе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3074" name="Picture 2" descr="C:\Users\User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4846"/>
            <a:ext cx="2135312" cy="30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Низкий уровень вовлеченности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7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3345051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7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5900826" cy="3112964"/>
          </a:xfrm>
          <a:prstGeom prst="rect">
            <a:avLst/>
          </a:prstGeom>
          <a:noFill/>
        </p:spPr>
      </p:pic>
      <p:pic>
        <p:nvPicPr>
          <p:cNvPr id="6147" name="Picture 3" descr="C:\Users\USER\Desktop\7.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89652"/>
            <a:ext cx="2614484" cy="4568348"/>
          </a:xfrm>
          <a:prstGeom prst="rect">
            <a:avLst/>
          </a:prstGeom>
          <a:noFill/>
        </p:spPr>
      </p:pic>
      <p:sp>
        <p:nvSpPr>
          <p:cNvPr id="8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Дефицит </a:t>
            </a:r>
            <a:r>
              <a:rPr lang="ru-RU" sz="4000" b="1" dirty="0" err="1" smtClean="0">
                <a:solidFill>
                  <a:srgbClr val="FF0000"/>
                </a:solidFill>
              </a:rPr>
              <a:t>педкадров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31" y="2317253"/>
            <a:ext cx="3101978" cy="452596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903017" cy="40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41" y="1628800"/>
            <a:ext cx="2879990" cy="40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34100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14546" y="-24"/>
            <a:ext cx="5267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Состав учащихся школы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6501" y="2617273"/>
            <a:ext cx="7833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Средняя наполняемость – 22,2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СОЦИАЛЬНЫЙ ПОРТРЕТ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714356"/>
          <a:ext cx="6477024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6072198" y="6357958"/>
            <a:ext cx="28956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1297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Неполные семьи – 112/ детей 124</a:t>
            </a:r>
            <a:endParaRPr lang="ru-RU" sz="105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Многодетные семьи – 102 / детей – 120</a:t>
            </a:r>
            <a:endParaRPr lang="ru-RU" sz="105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Опекаемые – 11</a:t>
            </a:r>
            <a:endParaRPr lang="ru-RU" sz="105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Малообеспеченные – 272/детей – 287 (76%)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Различные группы учёта -  16</a:t>
            </a:r>
            <a:endParaRPr lang="ru-RU" sz="240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94558"/>
              </p:ext>
            </p:extLst>
          </p:nvPr>
        </p:nvGraphicFramePr>
        <p:xfrm>
          <a:off x="107504" y="4797152"/>
          <a:ext cx="6077585" cy="19629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49145"/>
                <a:gridCol w="2002155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</a:rPr>
                        <a:t>Образование  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Семьи, где оба родителя имеют образование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Calibri"/>
                          <a:cs typeface="Times New Roman"/>
                        </a:rPr>
                        <a:t>Семьи, где один родитель имеет образование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 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Высшее 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1 (0,28%)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27 (7%)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Georgia" pitchFamily="18" charset="0"/>
                        </a:rPr>
                        <a:t>Средне-профессиональное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44 (12,5%)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eorgia" pitchFamily="18" charset="0"/>
                        </a:rPr>
                        <a:t>108 (31%)</a:t>
                      </a:r>
                      <a:endParaRPr lang="ru-RU" sz="16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83077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МБОУ «Школа №19»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34822" name="Picture 6" descr="https://zabavnik.club/wp-content/uploads/2018/04/shkola_kartinki_na_prozrachnom_fone_19_271131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2593940" cy="245862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2910" y="1029538"/>
            <a:ext cx="8286808" cy="242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 dirty="0" smtClean="0">
                <a:latin typeface="Georgia" pitchFamily="18" charset="0"/>
              </a:rPr>
              <a:t>Миссия школы:</a:t>
            </a:r>
          </a:p>
          <a:p>
            <a:pPr>
              <a:lnSpc>
                <a:spcPct val="150000"/>
              </a:lnSpc>
            </a:pPr>
            <a:r>
              <a:rPr lang="ru-RU" sz="2600" b="1" i="1" dirty="0" smtClean="0">
                <a:latin typeface="Georgia" pitchFamily="18" charset="0"/>
              </a:rPr>
              <a:t>ШКОЛА ДЛЯ ВСЕХ И КАЖДОГО! Не искать ПОДХОДящих детей, НО искать ПОДХОД к каждому ребёнку!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86050" y="48260"/>
            <a:ext cx="3919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Кадровый потенциал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32" y="642918"/>
            <a:ext cx="47468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Общее количество педработников – 26 человек</a:t>
            </a:r>
            <a:endParaRPr lang="ru-RU" sz="1600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Женщины – 25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Мужчины –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Руководящий состав – 3 человек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(прошли переподготовку по программе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«Менеджмент в образовании»)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28147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Средний возраст педагогов 40 лет.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6 педагогов (23%) являются выпускниками нашей школы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Молодые специалисты – 5 человек</a:t>
            </a:r>
          </a:p>
        </p:txBody>
      </p:sp>
      <p:sp>
        <p:nvSpPr>
          <p:cNvPr id="17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23528" y="3212976"/>
          <a:ext cx="6912768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716016" y="548680"/>
          <a:ext cx="4272136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900948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-24"/>
            <a:ext cx="6538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Рейтинг качества образования</a:t>
            </a:r>
            <a:endParaRPr lang="ru-RU" sz="28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55776" y="858285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Качество образования, %</a:t>
            </a:r>
            <a:endParaRPr lang="ru-RU" sz="1600" b="1" i="1" dirty="0" smtClean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9552" y="1397000"/>
          <a:ext cx="792088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3845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-24"/>
            <a:ext cx="6538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Рейтинг качества образования</a:t>
            </a:r>
            <a:endParaRPr lang="ru-RU" sz="2800" b="1" i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12160" y="620688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ОГЭ</a:t>
            </a:r>
            <a:endParaRPr lang="ru-RU" sz="1400" b="1" i="1" dirty="0" smtClean="0">
              <a:ln w="11430">
                <a:noFill/>
              </a:ln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052736"/>
          <a:ext cx="4392488" cy="3672407"/>
        </p:xfrm>
        <a:graphic>
          <a:graphicData uri="http://schemas.openxmlformats.org/drawingml/2006/table">
            <a:tbl>
              <a:tblPr/>
              <a:tblGrid>
                <a:gridCol w="1836248"/>
                <a:gridCol w="1278120"/>
                <a:gridCol w="1278120"/>
              </a:tblGrid>
              <a:tr h="58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Учебный год /предмет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ОУ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Город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2017-2018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Математика (б)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99,5%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2018-2019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99,5%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Математика (б)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94,1%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2019-2020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98,6%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Математика (б)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64705"/>
              </p:ext>
            </p:extLst>
          </p:nvPr>
        </p:nvGraphicFramePr>
        <p:xfrm>
          <a:off x="5004049" y="1124744"/>
          <a:ext cx="3869178" cy="3600400"/>
        </p:xfrm>
        <a:graphic>
          <a:graphicData uri="http://schemas.openxmlformats.org/drawingml/2006/table">
            <a:tbl>
              <a:tblPr/>
              <a:tblGrid>
                <a:gridCol w="1617482"/>
                <a:gridCol w="1125848"/>
                <a:gridCol w="112584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Предмет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ОУ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Город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2017-2018 учебный год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95,6 %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53,3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85 %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2018-2019 учебный год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94,12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94,2 %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45 %</a:t>
                      </a:r>
                      <a:endParaRPr lang="ru-RU" sz="1200" dirty="0">
                        <a:solidFill>
                          <a:schemeClr val="tx1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80 %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2019-2020 учебный год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100 %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99,6 %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100 %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99,6 %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55576" y="548680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11430">
                  <a:noFill/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ЕГЭ</a:t>
            </a:r>
            <a:endParaRPr lang="ru-RU" sz="1400" b="1" i="1" dirty="0" smtClean="0">
              <a:ln w="11430">
                <a:noFill/>
              </a:ln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7959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57356" y="-24"/>
            <a:ext cx="5546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Инклюзивное образование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08847"/>
              </p:ext>
            </p:extLst>
          </p:nvPr>
        </p:nvGraphicFramePr>
        <p:xfrm>
          <a:off x="2786050" y="3134024"/>
          <a:ext cx="6149023" cy="22265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74190"/>
                <a:gridCol w="3074833"/>
              </a:tblGrid>
              <a:tr h="237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Georgia" pitchFamily="18" charset="0"/>
                        </a:rPr>
                        <a:t>Проблемы              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Georgia" pitchFamily="18" charset="0"/>
                        </a:rPr>
                        <a:t>Пути решения проблемы</a:t>
                      </a:r>
                      <a:endParaRPr lang="ru-RU" sz="14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Отсутствие специалистов (</a:t>
                      </a:r>
                      <a:r>
                        <a:rPr lang="ru-RU" sz="1400" dirty="0" err="1" smtClean="0">
                          <a:latin typeface="Georgia" pitchFamily="18" charset="0"/>
                        </a:rPr>
                        <a:t>тьюторов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, дефектологов и др.)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Сетевое взаимодействие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Курсы повышения квалификации по работе с детьми с ОВЗ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Большая загруженность учителей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Привлечение</a:t>
                      </a:r>
                      <a:r>
                        <a:rPr lang="ru-RU" sz="1400" baseline="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  внешних совместителей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 pitchFamily="18" charset="0"/>
                        </a:rPr>
                        <a:t>Низкий  уровень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готовности первоклассников к школе (не посещают детские сады)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Школа будущего первоклассника</a:t>
                      </a:r>
                      <a:endParaRPr lang="ru-RU" sz="1400" baseline="0" dirty="0" smtClean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57158" y="811172"/>
          <a:ext cx="6015042" cy="13936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76360"/>
                <a:gridCol w="2138682"/>
              </a:tblGrid>
              <a:tr h="47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Georgia" pitchFamily="18" charset="0"/>
                        </a:rPr>
                        <a:t>Численность учащихся с ОВЗ</a:t>
                      </a:r>
                      <a:endParaRPr lang="ru-RU" sz="12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Georgia" pitchFamily="18" charset="0"/>
                        </a:rPr>
                        <a:t>2020/2021</a:t>
                      </a:r>
                      <a:endParaRPr lang="ru-RU" sz="12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7318" marR="67318" marT="0" marB="0"/>
                </a:tc>
              </a:tr>
              <a:tr h="440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Georgia" pitchFamily="18" charset="0"/>
                        </a:rPr>
                        <a:t>Задержка психического развития</a:t>
                      </a:r>
                      <a:endParaRPr lang="ru-RU" sz="1200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6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7318" marR="67318" marT="0" marB="0"/>
                </a:tc>
              </a:tr>
              <a:tr h="476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Georgia" pitchFamily="18" charset="0"/>
                        </a:rPr>
                        <a:t>Нарушения речи</a:t>
                      </a:r>
                      <a:endParaRPr lang="ru-RU" sz="1200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7318" marR="67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2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7318" marR="67318" marT="0" marB="0"/>
                </a:tc>
              </a:tr>
            </a:tbl>
          </a:graphicData>
        </a:graphic>
      </p:graphicFrame>
      <p:pic>
        <p:nvPicPr>
          <p:cNvPr id="1028" name="Picture 4" descr="https://ds04.infourok.ru/uploads/ex/0cae/0004c79d-9c9aaaf1/img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576" r="12356"/>
          <a:stretch>
            <a:fillRect/>
          </a:stretch>
        </p:blipFill>
        <p:spPr bwMode="auto">
          <a:xfrm rot="429803">
            <a:off x="7072330" y="714356"/>
            <a:ext cx="1738932" cy="1714512"/>
          </a:xfrm>
          <a:prstGeom prst="rect">
            <a:avLst/>
          </a:prstGeom>
          <a:noFill/>
        </p:spPr>
      </p:pic>
      <p:pic>
        <p:nvPicPr>
          <p:cNvPr id="1026" name="Picture 2" descr="http://likeschool.umi.ru/images/cms/data/prochie/inklyu.jpg"/>
          <p:cNvPicPr>
            <a:picLocks noChangeAspect="1" noChangeArrowheads="1"/>
          </p:cNvPicPr>
          <p:nvPr/>
        </p:nvPicPr>
        <p:blipFill>
          <a:blip r:embed="rId3" cstate="print"/>
          <a:srcRect l="10340" t="6615" r="14694" b="4165"/>
          <a:stretch>
            <a:fillRect/>
          </a:stretch>
        </p:blipFill>
        <p:spPr bwMode="auto">
          <a:xfrm rot="21276910">
            <a:off x="199085" y="4459036"/>
            <a:ext cx="2233038" cy="155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281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215443"/>
            <a:ext cx="864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Краткий анализ проблемных вопросов</a:t>
            </a:r>
          </a:p>
        </p:txBody>
      </p:sp>
      <p:sp>
        <p:nvSpPr>
          <p:cNvPr id="17" name="Нижний колонтитул 10"/>
          <p:cNvSpPr txBox="1">
            <a:spLocks/>
          </p:cNvSpPr>
          <p:nvPr/>
        </p:nvSpPr>
        <p:spPr>
          <a:xfrm>
            <a:off x="6072198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МБОУ «Школа №19»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58" y="1511567"/>
            <a:ext cx="810327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 результатам анализа работы выявлены следующие проблемы: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Низкие показатели успеваемости в школе.</a:t>
            </a:r>
            <a:endParaRPr lang="ru-RU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Низкие показатели качества обучения.</a:t>
            </a:r>
            <a:endParaRPr lang="ru-RU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Наличие обучающихся, оставленных на повторное обучение (ежегодно 5-6 обучающихся).</a:t>
            </a:r>
            <a:endParaRPr lang="ru-RU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Наличие обучающихся, не справившихся с ОГЭ в основной период.</a:t>
            </a:r>
            <a:endParaRPr lang="ru-RU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Низкая мотивация к обучению учащихся и незаинтересованность родителей в обучении своих детей.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Дефицит педагогических кадров.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Недостаточное материально-техническое оснащение школы.</a:t>
            </a:r>
            <a:endParaRPr lang="ru-RU" dirty="0" smtClean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936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87639164"/>
              </p:ext>
            </p:extLst>
          </p:nvPr>
        </p:nvGraphicFramePr>
        <p:xfrm>
          <a:off x="428628" y="142852"/>
          <a:ext cx="842965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2973090"/>
              </p:ext>
            </p:extLst>
          </p:nvPr>
        </p:nvGraphicFramePr>
        <p:xfrm>
          <a:off x="428628" y="142852"/>
          <a:ext cx="842965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59890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897</Words>
  <Application>Microsoft Office PowerPoint</Application>
  <PresentationFormat>Экран (4:3)</PresentationFormat>
  <Paragraphs>190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Недостаточная предметная и методическая компетентность педагогов</vt:lpstr>
      <vt:lpstr>Недостаточная предметная и методическая компетентность педагогов</vt:lpstr>
      <vt:lpstr>Низкий уровень оснащения школы</vt:lpstr>
      <vt:lpstr>Низкая учебная мотивация</vt:lpstr>
      <vt:lpstr>Низкая учебная мотивация</vt:lpstr>
      <vt:lpstr>Высокая доля обучающихся с рисками учебной неуспешности</vt:lpstr>
      <vt:lpstr>Низкий уровень вовлеченности родителей</vt:lpstr>
      <vt:lpstr>Дефицит педкадров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152</cp:revision>
  <cp:lastPrinted>2018-10-27T04:40:37Z</cp:lastPrinted>
  <dcterms:created xsi:type="dcterms:W3CDTF">2018-10-16T06:10:11Z</dcterms:created>
  <dcterms:modified xsi:type="dcterms:W3CDTF">2021-06-23T01:23:01Z</dcterms:modified>
</cp:coreProperties>
</file>